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39"/>
  </p:notesMasterIdLst>
  <p:sldIdLst>
    <p:sldId id="258" r:id="rId5"/>
    <p:sldId id="263" r:id="rId6"/>
    <p:sldId id="260" r:id="rId7"/>
    <p:sldId id="265" r:id="rId8"/>
    <p:sldId id="926" r:id="rId9"/>
    <p:sldId id="7094" r:id="rId10"/>
    <p:sldId id="7096" r:id="rId11"/>
    <p:sldId id="261" r:id="rId12"/>
    <p:sldId id="264" r:id="rId13"/>
    <p:sldId id="279" r:id="rId14"/>
    <p:sldId id="7099" r:id="rId15"/>
    <p:sldId id="7093" r:id="rId16"/>
    <p:sldId id="965" r:id="rId17"/>
    <p:sldId id="268" r:id="rId18"/>
    <p:sldId id="7046" r:id="rId19"/>
    <p:sldId id="974" r:id="rId20"/>
    <p:sldId id="7107" r:id="rId21"/>
    <p:sldId id="7047" r:id="rId22"/>
    <p:sldId id="7086" r:id="rId23"/>
    <p:sldId id="7084" r:id="rId24"/>
    <p:sldId id="587" r:id="rId25"/>
    <p:sldId id="7087" r:id="rId26"/>
    <p:sldId id="597" r:id="rId27"/>
    <p:sldId id="589" r:id="rId28"/>
    <p:sldId id="7088" r:id="rId29"/>
    <p:sldId id="7089" r:id="rId30"/>
    <p:sldId id="584" r:id="rId31"/>
    <p:sldId id="590" r:id="rId32"/>
    <p:sldId id="594" r:id="rId33"/>
    <p:sldId id="595" r:id="rId34"/>
    <p:sldId id="401" r:id="rId35"/>
    <p:sldId id="593" r:id="rId36"/>
    <p:sldId id="7090" r:id="rId37"/>
    <p:sldId id="7105" r:id="rId38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vsnitt" id="{8B2A73C7-B892-439C-B412-B6ACA906A915}">
          <p14:sldIdLst>
            <p14:sldId id="258"/>
            <p14:sldId id="263"/>
            <p14:sldId id="260"/>
            <p14:sldId id="265"/>
            <p14:sldId id="926"/>
            <p14:sldId id="7094"/>
            <p14:sldId id="7096"/>
            <p14:sldId id="261"/>
            <p14:sldId id="264"/>
            <p14:sldId id="279"/>
            <p14:sldId id="7099"/>
            <p14:sldId id="7093"/>
            <p14:sldId id="965"/>
            <p14:sldId id="268"/>
            <p14:sldId id="7046"/>
            <p14:sldId id="974"/>
            <p14:sldId id="7107"/>
            <p14:sldId id="7047"/>
            <p14:sldId id="7086"/>
            <p14:sldId id="7084"/>
            <p14:sldId id="587"/>
            <p14:sldId id="7087"/>
            <p14:sldId id="597"/>
            <p14:sldId id="589"/>
            <p14:sldId id="7088"/>
            <p14:sldId id="7089"/>
            <p14:sldId id="584"/>
            <p14:sldId id="590"/>
            <p14:sldId id="594"/>
            <p14:sldId id="595"/>
            <p14:sldId id="401"/>
            <p14:sldId id="593"/>
            <p14:sldId id="7090"/>
            <p14:sldId id="710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818" userDrawn="1">
          <p15:clr>
            <a:srgbClr val="A4A3A4"/>
          </p15:clr>
        </p15:guide>
        <p15:guide id="4" orient="horz" pos="1661" userDrawn="1">
          <p15:clr>
            <a:srgbClr val="A4A3A4"/>
          </p15:clr>
        </p15:guide>
        <p15:guide id="5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E1C40"/>
    <a:srgbClr val="E9DFDF"/>
    <a:srgbClr val="F3EFED"/>
    <a:srgbClr val="41485A"/>
    <a:srgbClr val="4D4D4D"/>
    <a:srgbClr val="000000"/>
    <a:srgbClr val="A2C1C5"/>
    <a:srgbClr val="768285"/>
    <a:srgbClr val="FBCF52"/>
    <a:srgbClr val="F0A2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llanmörkt format 2 - Dekorfärg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llanmörkt format 2 - Dekorfärg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llanmörkt format 2 - Dekorfärg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llanmörkt format 2 - Dekorfärg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llanmörkt format 2 - Dekorfär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E25E649-3F16-4E02-A733-19D2CDBF48F0}" styleName="Mellanmörkt format 3 - Dekorfärg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llanmörkt format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5BE263C-DBD7-4A20-BB59-AAB30ACAA65A}" styleName="Mellanmörkt format 3 - Dekorfärg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Mellanmörkt format 3 - Dekorfärg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4C1A8A3-306A-4EB7-A6B1-4F7E0EB9C5D6}" styleName="Mellanmörkt format 3 - Dekorfärg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660B408-B3CF-4A94-85FC-2B1E0A45F4A2}" styleName="Mörkt format 2 - Dekorfärg 1/Dekorfärg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3C2FFA5D-87B4-456A-9821-1D502468CF0F}" styleName="Format med tema 1 - dekorfärg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301B821-A1FF-4177-AEE7-76D212191A09}" styleName="Mellanmörkt format 1 - Dekorfärg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08FB837D-C827-4EFA-A057-4D05807E0F7C}" styleName="Format med tema 1 - dekorfärg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72585" autoAdjust="0"/>
  </p:normalViewPr>
  <p:slideViewPr>
    <p:cSldViewPr snapToGrid="0">
      <p:cViewPr varScale="1">
        <p:scale>
          <a:sx n="91" d="100"/>
          <a:sy n="91" d="100"/>
        </p:scale>
        <p:origin x="1896" y="176"/>
      </p:cViewPr>
      <p:guideLst>
        <p:guide orient="horz" pos="2818"/>
        <p:guide orient="horz" pos="1661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20" d="100"/>
        <a:sy n="120" d="100"/>
      </p:scale>
      <p:origin x="0" y="-15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svg"/><Relationship Id="rId1" Type="http://schemas.openxmlformats.org/officeDocument/2006/relationships/image" Target="../media/image16.png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4" Type="http://schemas.openxmlformats.org/officeDocument/2006/relationships/image" Target="../media/image19.sv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svg"/><Relationship Id="rId1" Type="http://schemas.openxmlformats.org/officeDocument/2006/relationships/image" Target="../media/image16.png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4" Type="http://schemas.openxmlformats.org/officeDocument/2006/relationships/image" Target="../media/image19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16D3356-A8B6-4F5D-8F97-ACC538BDFE51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0EF756D-16E6-431F-BD2F-E468649585B9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Skydd</a:t>
          </a:r>
          <a:r>
            <a:rPr lang="en-US" dirty="0">
              <a:solidFill>
                <a:schemeClr val="tx1"/>
              </a:solidFill>
            </a:rPr>
            <a:t> av </a:t>
          </a:r>
          <a:r>
            <a:rPr lang="en-US" dirty="0" err="1">
              <a:solidFill>
                <a:schemeClr val="tx1"/>
              </a:solidFill>
            </a:rPr>
            <a:t>redaktionellt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oberoende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där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journalister</a:t>
          </a:r>
          <a:r>
            <a:rPr lang="en-US" dirty="0">
              <a:solidFill>
                <a:schemeClr val="tx1"/>
              </a:solidFill>
            </a:rPr>
            <a:t> ska </a:t>
          </a:r>
          <a:r>
            <a:rPr lang="en-US" dirty="0" err="1">
              <a:solidFill>
                <a:schemeClr val="tx1"/>
              </a:solidFill>
            </a:rPr>
            <a:t>kunna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verka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fritt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utan</a:t>
          </a:r>
          <a:r>
            <a:rPr lang="en-US" dirty="0">
              <a:solidFill>
                <a:schemeClr val="tx1"/>
              </a:solidFill>
            </a:rPr>
            <a:t> extern </a:t>
          </a:r>
          <a:r>
            <a:rPr lang="en-US" dirty="0" err="1">
              <a:solidFill>
                <a:schemeClr val="tx1"/>
              </a:solidFill>
            </a:rPr>
            <a:t>påverkan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AE1B3C1C-5BAB-4D28-A758-F763F7B7FA9F}" type="parTrans" cxnId="{73EB4B86-9B54-40C2-AF7D-3B7123E1F3B6}">
      <dgm:prSet/>
      <dgm:spPr/>
      <dgm:t>
        <a:bodyPr/>
        <a:lstStyle/>
        <a:p>
          <a:endParaRPr lang="en-US"/>
        </a:p>
      </dgm:t>
    </dgm:pt>
    <dgm:pt modelId="{4B7A5F0D-91C6-4A15-B8BE-5F3A8C9539F6}" type="sibTrans" cxnId="{73EB4B86-9B54-40C2-AF7D-3B7123E1F3B6}">
      <dgm:prSet/>
      <dgm:spPr/>
      <dgm:t>
        <a:bodyPr/>
        <a:lstStyle/>
        <a:p>
          <a:endParaRPr lang="en-US"/>
        </a:p>
      </dgm:t>
    </dgm:pt>
    <dgm:pt modelId="{0329E363-C402-4A97-92C4-22977CF5808D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Skydd</a:t>
          </a:r>
          <a:r>
            <a:rPr lang="en-US" dirty="0">
              <a:solidFill>
                <a:schemeClr val="tx1"/>
              </a:solidFill>
            </a:rPr>
            <a:t> av </a:t>
          </a:r>
          <a:r>
            <a:rPr lang="en-US" dirty="0" err="1">
              <a:solidFill>
                <a:schemeClr val="tx1"/>
              </a:solidFill>
            </a:rPr>
            <a:t>journalistiska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källor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inklusive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skydd</a:t>
          </a:r>
          <a:r>
            <a:rPr lang="en-US" dirty="0">
              <a:solidFill>
                <a:schemeClr val="tx1"/>
              </a:solidFill>
            </a:rPr>
            <a:t> mot </a:t>
          </a:r>
          <a:r>
            <a:rPr lang="en-US" dirty="0" err="1">
              <a:solidFill>
                <a:schemeClr val="tx1"/>
              </a:solidFill>
            </a:rPr>
            <a:t>användning</a:t>
          </a:r>
          <a:r>
            <a:rPr lang="en-US" dirty="0">
              <a:solidFill>
                <a:schemeClr val="tx1"/>
              </a:solidFill>
            </a:rPr>
            <a:t> av </a:t>
          </a:r>
          <a:r>
            <a:rPr lang="en-US" dirty="0" err="1">
              <a:solidFill>
                <a:schemeClr val="tx1"/>
              </a:solidFill>
            </a:rPr>
            <a:t>spionprogram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A76FF226-492C-4E32-9FB0-643A6BA883B4}" type="parTrans" cxnId="{2A92E9F4-BD9D-4F5D-8355-79282D932018}">
      <dgm:prSet/>
      <dgm:spPr/>
      <dgm:t>
        <a:bodyPr/>
        <a:lstStyle/>
        <a:p>
          <a:endParaRPr lang="en-US"/>
        </a:p>
      </dgm:t>
    </dgm:pt>
    <dgm:pt modelId="{AF825D8C-FD51-4D12-848A-146EC8CFFA49}" type="sibTrans" cxnId="{2A92E9F4-BD9D-4F5D-8355-79282D932018}">
      <dgm:prSet/>
      <dgm:spPr/>
      <dgm:t>
        <a:bodyPr/>
        <a:lstStyle/>
        <a:p>
          <a:endParaRPr lang="en-US"/>
        </a:p>
      </dgm:t>
    </dgm:pt>
    <dgm:pt modelId="{230A6769-4BF6-4921-8C44-E256D7DED034}">
      <dgm:prSet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Public service-</a:t>
          </a:r>
          <a:r>
            <a:rPr lang="en-US" dirty="0" err="1">
              <a:solidFill>
                <a:schemeClr val="tx1"/>
              </a:solidFill>
            </a:rPr>
            <a:t>medier</a:t>
          </a:r>
          <a:r>
            <a:rPr lang="en-US" dirty="0">
              <a:solidFill>
                <a:schemeClr val="tx1"/>
              </a:solidFill>
            </a:rPr>
            <a:t> ska </a:t>
          </a:r>
          <a:r>
            <a:rPr lang="en-US" dirty="0" err="1">
              <a:solidFill>
                <a:schemeClr val="tx1"/>
              </a:solidFill>
            </a:rPr>
            <a:t>fungera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oberoende</a:t>
          </a:r>
          <a:r>
            <a:rPr lang="en-US" dirty="0">
              <a:solidFill>
                <a:schemeClr val="tx1"/>
              </a:solidFill>
            </a:rPr>
            <a:t> av </a:t>
          </a:r>
          <a:r>
            <a:rPr lang="en-US" dirty="0" err="1">
              <a:solidFill>
                <a:schemeClr val="tx1"/>
              </a:solidFill>
            </a:rPr>
            <a:t>politisk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eller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ekonomisk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påverkan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11EC655B-718A-4D5C-B41A-5431FC34E03A}" type="parTrans" cxnId="{B5FDA100-4ED9-48E8-9A58-0DFF3CE8BDBD}">
      <dgm:prSet/>
      <dgm:spPr/>
      <dgm:t>
        <a:bodyPr/>
        <a:lstStyle/>
        <a:p>
          <a:endParaRPr lang="en-US"/>
        </a:p>
      </dgm:t>
    </dgm:pt>
    <dgm:pt modelId="{A93700C9-42C5-4215-91BF-F51DC13ED274}" type="sibTrans" cxnId="{B5FDA100-4ED9-48E8-9A58-0DFF3CE8BDBD}">
      <dgm:prSet/>
      <dgm:spPr/>
      <dgm:t>
        <a:bodyPr/>
        <a:lstStyle/>
        <a:p>
          <a:endParaRPr lang="en-US"/>
        </a:p>
      </dgm:t>
    </dgm:pt>
    <dgm:pt modelId="{1B355924-7F11-4A78-B61F-4A51735A5C4E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Ägandeförhållanden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inom</a:t>
          </a:r>
          <a:r>
            <a:rPr lang="en-US" dirty="0">
              <a:solidFill>
                <a:schemeClr val="tx1"/>
              </a:solidFill>
            </a:rPr>
            <a:t> media ska </a:t>
          </a:r>
          <a:r>
            <a:rPr lang="en-US" dirty="0" err="1">
              <a:solidFill>
                <a:schemeClr val="tx1"/>
              </a:solidFill>
            </a:rPr>
            <a:t>vara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tydliga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och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transparenta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AA857C5C-253C-4822-9B86-C926267ACFB4}" type="parTrans" cxnId="{0745D988-EDFA-496E-B4EC-42307EC22FE2}">
      <dgm:prSet/>
      <dgm:spPr/>
      <dgm:t>
        <a:bodyPr/>
        <a:lstStyle/>
        <a:p>
          <a:endParaRPr lang="en-US"/>
        </a:p>
      </dgm:t>
    </dgm:pt>
    <dgm:pt modelId="{2E42B337-D36C-4323-BBF0-46C820D93B4C}" type="sibTrans" cxnId="{0745D988-EDFA-496E-B4EC-42307EC22FE2}">
      <dgm:prSet/>
      <dgm:spPr/>
      <dgm:t>
        <a:bodyPr/>
        <a:lstStyle/>
        <a:p>
          <a:endParaRPr lang="en-US"/>
        </a:p>
      </dgm:t>
    </dgm:pt>
    <dgm:pt modelId="{64BD9302-16CD-4015-8035-206DBC7964EE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Medier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skyddas</a:t>
          </a:r>
          <a:r>
            <a:rPr lang="en-US" dirty="0">
              <a:solidFill>
                <a:schemeClr val="tx1"/>
              </a:solidFill>
            </a:rPr>
            <a:t> mot </a:t>
          </a:r>
          <a:r>
            <a:rPr lang="en-US" dirty="0" err="1">
              <a:solidFill>
                <a:schemeClr val="tx1"/>
              </a:solidFill>
            </a:rPr>
            <a:t>obefogad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borttagning</a:t>
          </a:r>
          <a:r>
            <a:rPr lang="en-US" dirty="0">
              <a:solidFill>
                <a:schemeClr val="tx1"/>
              </a:solidFill>
            </a:rPr>
            <a:t> av </a:t>
          </a:r>
          <a:r>
            <a:rPr lang="en-US" dirty="0" err="1">
              <a:solidFill>
                <a:schemeClr val="tx1"/>
              </a:solidFill>
            </a:rPr>
            <a:t>innehåll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från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stora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onlineplattformar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5809ACCF-B9E1-46EC-BA0D-021547E443D4}" type="parTrans" cxnId="{B65A3EFC-D1D0-4976-8B7E-BB9623BB65B3}">
      <dgm:prSet/>
      <dgm:spPr/>
      <dgm:t>
        <a:bodyPr/>
        <a:lstStyle/>
        <a:p>
          <a:endParaRPr lang="en-US"/>
        </a:p>
      </dgm:t>
    </dgm:pt>
    <dgm:pt modelId="{858BBB6D-E701-44E2-A6E3-82382EC6004D}" type="sibTrans" cxnId="{B65A3EFC-D1D0-4976-8B7E-BB9623BB65B3}">
      <dgm:prSet/>
      <dgm:spPr/>
      <dgm:t>
        <a:bodyPr/>
        <a:lstStyle/>
        <a:p>
          <a:endParaRPr lang="en-US"/>
        </a:p>
      </dgm:t>
    </dgm:pt>
    <dgm:pt modelId="{084497A9-58A5-4D9C-AF0B-9B465DC81F20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Rätt</a:t>
          </a:r>
          <a:r>
            <a:rPr lang="en-US" dirty="0">
              <a:solidFill>
                <a:schemeClr val="tx1"/>
              </a:solidFill>
            </a:rPr>
            <a:t> för </a:t>
          </a:r>
          <a:r>
            <a:rPr lang="en-US" dirty="0" err="1">
              <a:solidFill>
                <a:schemeClr val="tx1"/>
              </a:solidFill>
            </a:rPr>
            <a:t>användare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att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anpassa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medieinnehåll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på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olika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enheter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och</a:t>
          </a:r>
          <a:r>
            <a:rPr lang="en-US" dirty="0">
              <a:solidFill>
                <a:schemeClr val="tx1"/>
              </a:solidFill>
            </a:rPr>
            <a:t> i </a:t>
          </a:r>
          <a:r>
            <a:rPr lang="en-US" dirty="0" err="1">
              <a:solidFill>
                <a:schemeClr val="tx1"/>
              </a:solidFill>
            </a:rPr>
            <a:t>gränssnitt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E805B5DE-BC73-4FA8-935E-29FF7D833D03}" type="parTrans" cxnId="{E0F54A32-6527-414E-B80F-5719B5923F1F}">
      <dgm:prSet/>
      <dgm:spPr/>
      <dgm:t>
        <a:bodyPr/>
        <a:lstStyle/>
        <a:p>
          <a:endParaRPr lang="en-US"/>
        </a:p>
      </dgm:t>
    </dgm:pt>
    <dgm:pt modelId="{CF589D20-BBA0-4975-AD43-0C001364A349}" type="sibTrans" cxnId="{E0F54A32-6527-414E-B80F-5719B5923F1F}">
      <dgm:prSet/>
      <dgm:spPr/>
      <dgm:t>
        <a:bodyPr/>
        <a:lstStyle/>
        <a:p>
          <a:endParaRPr lang="en-US"/>
        </a:p>
      </dgm:t>
    </dgm:pt>
    <dgm:pt modelId="{33492A53-B6E2-44D1-9379-268DF182B309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Tydliga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regler</a:t>
          </a:r>
          <a:r>
            <a:rPr lang="en-US" dirty="0">
              <a:solidFill>
                <a:schemeClr val="tx1"/>
              </a:solidFill>
            </a:rPr>
            <a:t> för </a:t>
          </a:r>
          <a:r>
            <a:rPr lang="en-US" dirty="0" err="1">
              <a:solidFill>
                <a:schemeClr val="tx1"/>
              </a:solidFill>
            </a:rPr>
            <a:t>transparens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och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tilldelning</a:t>
          </a:r>
          <a:r>
            <a:rPr lang="en-US" dirty="0">
              <a:solidFill>
                <a:schemeClr val="tx1"/>
              </a:solidFill>
            </a:rPr>
            <a:t> av </a:t>
          </a:r>
          <a:r>
            <a:rPr lang="en-US" dirty="0" err="1">
              <a:solidFill>
                <a:schemeClr val="tx1"/>
              </a:solidFill>
            </a:rPr>
            <a:t>medel</a:t>
          </a:r>
          <a:r>
            <a:rPr lang="en-US" dirty="0">
              <a:solidFill>
                <a:schemeClr val="tx1"/>
              </a:solidFill>
            </a:rPr>
            <a:t> för </a:t>
          </a:r>
          <a:r>
            <a:rPr lang="en-US" dirty="0" err="1">
              <a:solidFill>
                <a:schemeClr val="tx1"/>
              </a:solidFill>
            </a:rPr>
            <a:t>statlig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annonsering</a:t>
          </a:r>
          <a:r>
            <a:rPr lang="en-US" dirty="0">
              <a:solidFill>
                <a:schemeClr val="tx1"/>
              </a:solidFill>
            </a:rPr>
            <a:t> till </a:t>
          </a:r>
          <a:r>
            <a:rPr lang="en-US" dirty="0" err="1">
              <a:solidFill>
                <a:schemeClr val="tx1"/>
              </a:solidFill>
            </a:rPr>
            <a:t>medietjänsteleverantörer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och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onlineplattformar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87BEA066-0977-4622-B3D1-4E6A95A0EE7D}" type="parTrans" cxnId="{0250C815-C47F-4B2A-BC0D-00DDE7096882}">
      <dgm:prSet/>
      <dgm:spPr/>
      <dgm:t>
        <a:bodyPr/>
        <a:lstStyle/>
        <a:p>
          <a:endParaRPr lang="en-US"/>
        </a:p>
      </dgm:t>
    </dgm:pt>
    <dgm:pt modelId="{32BBBF73-3E98-4BC7-88BE-6A930080D38C}" type="sibTrans" cxnId="{0250C815-C47F-4B2A-BC0D-00DDE7096882}">
      <dgm:prSet/>
      <dgm:spPr/>
      <dgm:t>
        <a:bodyPr/>
        <a:lstStyle/>
        <a:p>
          <a:endParaRPr lang="en-US"/>
        </a:p>
      </dgm:t>
    </dgm:pt>
    <dgm:pt modelId="{A7FD9C35-6CC3-499B-B931-83CDA836658C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Medlemsstaterna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måste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bedöma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effekten</a:t>
          </a:r>
          <a:r>
            <a:rPr lang="en-US" dirty="0">
              <a:solidFill>
                <a:schemeClr val="tx1"/>
              </a:solidFill>
            </a:rPr>
            <a:t> av </a:t>
          </a:r>
          <a:r>
            <a:rPr lang="en-US" dirty="0" err="1">
              <a:solidFill>
                <a:schemeClr val="tx1"/>
              </a:solidFill>
            </a:rPr>
            <a:t>stora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mediemarknadskoncentrationer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avseende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mångfald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och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oberoende</a:t>
          </a:r>
          <a:r>
            <a:rPr lang="en-US" dirty="0">
              <a:solidFill>
                <a:schemeClr val="tx1"/>
              </a:solidFill>
            </a:rPr>
            <a:t>.</a:t>
          </a:r>
        </a:p>
      </dgm:t>
    </dgm:pt>
    <dgm:pt modelId="{B6F552F0-58CB-4980-92D9-5836512B1017}" type="parTrans" cxnId="{2EA22B13-3B9D-487D-9230-38F3688C1950}">
      <dgm:prSet/>
      <dgm:spPr/>
      <dgm:t>
        <a:bodyPr/>
        <a:lstStyle/>
        <a:p>
          <a:endParaRPr lang="en-US"/>
        </a:p>
      </dgm:t>
    </dgm:pt>
    <dgm:pt modelId="{9F33FBE6-C022-458B-8919-98DA3A2A413A}" type="sibTrans" cxnId="{2EA22B13-3B9D-487D-9230-38F3688C1950}">
      <dgm:prSet/>
      <dgm:spPr/>
      <dgm:t>
        <a:bodyPr/>
        <a:lstStyle/>
        <a:p>
          <a:endParaRPr lang="en-US"/>
        </a:p>
      </dgm:t>
    </dgm:pt>
    <dgm:pt modelId="{78154EDF-9B52-4330-A105-353260888BF7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Transparens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kring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publikmätningssystem</a:t>
          </a:r>
          <a:endParaRPr lang="en-US" dirty="0">
            <a:solidFill>
              <a:schemeClr val="tx1"/>
            </a:solidFill>
          </a:endParaRPr>
        </a:p>
      </dgm:t>
    </dgm:pt>
    <dgm:pt modelId="{B6AEBCCF-269F-4F3C-A5AB-E40645DDC406}" type="parTrans" cxnId="{05790B06-526E-4998-BAE3-86F1BDA52A49}">
      <dgm:prSet/>
      <dgm:spPr/>
      <dgm:t>
        <a:bodyPr/>
        <a:lstStyle/>
        <a:p>
          <a:endParaRPr lang="en-US"/>
        </a:p>
      </dgm:t>
    </dgm:pt>
    <dgm:pt modelId="{35AC6F21-ED4D-41FA-BF8C-EC726D09ADDD}" type="sibTrans" cxnId="{05790B06-526E-4998-BAE3-86F1BDA52A49}">
      <dgm:prSet/>
      <dgm:spPr/>
      <dgm:t>
        <a:bodyPr/>
        <a:lstStyle/>
        <a:p>
          <a:endParaRPr lang="en-US"/>
        </a:p>
      </dgm:t>
    </dgm:pt>
    <dgm:pt modelId="{DA96A1AC-DD75-4C50-9F0E-D00CF049528A}" type="pres">
      <dgm:prSet presAssocID="{316D3356-A8B6-4F5D-8F97-ACC538BDFE51}" presName="diagram" presStyleCnt="0">
        <dgm:presLayoutVars>
          <dgm:dir/>
          <dgm:resizeHandles val="exact"/>
        </dgm:presLayoutVars>
      </dgm:prSet>
      <dgm:spPr/>
    </dgm:pt>
    <dgm:pt modelId="{A2546735-E384-4D04-B817-0DD792545469}" type="pres">
      <dgm:prSet presAssocID="{00EF756D-16E6-431F-BD2F-E468649585B9}" presName="node" presStyleLbl="node1" presStyleIdx="0" presStyleCnt="9">
        <dgm:presLayoutVars>
          <dgm:bulletEnabled val="1"/>
        </dgm:presLayoutVars>
      </dgm:prSet>
      <dgm:spPr/>
    </dgm:pt>
    <dgm:pt modelId="{27491215-1D47-43E2-AE20-92CDD9018A11}" type="pres">
      <dgm:prSet presAssocID="{4B7A5F0D-91C6-4A15-B8BE-5F3A8C9539F6}" presName="sibTrans" presStyleCnt="0"/>
      <dgm:spPr/>
    </dgm:pt>
    <dgm:pt modelId="{679AB5AB-E922-481E-9A3B-AE63114D77B6}" type="pres">
      <dgm:prSet presAssocID="{0329E363-C402-4A97-92C4-22977CF5808D}" presName="node" presStyleLbl="node1" presStyleIdx="1" presStyleCnt="9">
        <dgm:presLayoutVars>
          <dgm:bulletEnabled val="1"/>
        </dgm:presLayoutVars>
      </dgm:prSet>
      <dgm:spPr/>
    </dgm:pt>
    <dgm:pt modelId="{4D05058E-5E32-4650-B995-A6862ED80C05}" type="pres">
      <dgm:prSet presAssocID="{AF825D8C-FD51-4D12-848A-146EC8CFFA49}" presName="sibTrans" presStyleCnt="0"/>
      <dgm:spPr/>
    </dgm:pt>
    <dgm:pt modelId="{4547D895-DFEF-40DF-8A5C-F8E887575936}" type="pres">
      <dgm:prSet presAssocID="{230A6769-4BF6-4921-8C44-E256D7DED034}" presName="node" presStyleLbl="node1" presStyleIdx="2" presStyleCnt="9">
        <dgm:presLayoutVars>
          <dgm:bulletEnabled val="1"/>
        </dgm:presLayoutVars>
      </dgm:prSet>
      <dgm:spPr/>
    </dgm:pt>
    <dgm:pt modelId="{5AF1F5F8-A1BB-4CA3-9306-6A2E567D6A45}" type="pres">
      <dgm:prSet presAssocID="{A93700C9-42C5-4215-91BF-F51DC13ED274}" presName="sibTrans" presStyleCnt="0"/>
      <dgm:spPr/>
    </dgm:pt>
    <dgm:pt modelId="{079A912A-10A8-4778-AFA6-C98C6417A453}" type="pres">
      <dgm:prSet presAssocID="{1B355924-7F11-4A78-B61F-4A51735A5C4E}" presName="node" presStyleLbl="node1" presStyleIdx="3" presStyleCnt="9">
        <dgm:presLayoutVars>
          <dgm:bulletEnabled val="1"/>
        </dgm:presLayoutVars>
      </dgm:prSet>
      <dgm:spPr/>
    </dgm:pt>
    <dgm:pt modelId="{8E77BAA4-16BE-4522-B15E-55C0398E5A95}" type="pres">
      <dgm:prSet presAssocID="{2E42B337-D36C-4323-BBF0-46C820D93B4C}" presName="sibTrans" presStyleCnt="0"/>
      <dgm:spPr/>
    </dgm:pt>
    <dgm:pt modelId="{E5E525D7-C208-4D91-9883-9EBC62CCBE10}" type="pres">
      <dgm:prSet presAssocID="{64BD9302-16CD-4015-8035-206DBC7964EE}" presName="node" presStyleLbl="node1" presStyleIdx="4" presStyleCnt="9">
        <dgm:presLayoutVars>
          <dgm:bulletEnabled val="1"/>
        </dgm:presLayoutVars>
      </dgm:prSet>
      <dgm:spPr/>
    </dgm:pt>
    <dgm:pt modelId="{C4E6B5C7-0904-4972-B2CE-5E81FEAAA88E}" type="pres">
      <dgm:prSet presAssocID="{858BBB6D-E701-44E2-A6E3-82382EC6004D}" presName="sibTrans" presStyleCnt="0"/>
      <dgm:spPr/>
    </dgm:pt>
    <dgm:pt modelId="{17EE47BF-10DB-4BB9-8C5D-4C154215C388}" type="pres">
      <dgm:prSet presAssocID="{084497A9-58A5-4D9C-AF0B-9B465DC81F20}" presName="node" presStyleLbl="node1" presStyleIdx="5" presStyleCnt="9">
        <dgm:presLayoutVars>
          <dgm:bulletEnabled val="1"/>
        </dgm:presLayoutVars>
      </dgm:prSet>
      <dgm:spPr/>
    </dgm:pt>
    <dgm:pt modelId="{5C77FBCC-DD64-4410-A097-9599F2F09A3C}" type="pres">
      <dgm:prSet presAssocID="{CF589D20-BBA0-4975-AD43-0C001364A349}" presName="sibTrans" presStyleCnt="0"/>
      <dgm:spPr/>
    </dgm:pt>
    <dgm:pt modelId="{D35D5BB4-E976-4A16-A06A-285FCCE8971B}" type="pres">
      <dgm:prSet presAssocID="{33492A53-B6E2-44D1-9379-268DF182B309}" presName="node" presStyleLbl="node1" presStyleIdx="6" presStyleCnt="9">
        <dgm:presLayoutVars>
          <dgm:bulletEnabled val="1"/>
        </dgm:presLayoutVars>
      </dgm:prSet>
      <dgm:spPr/>
    </dgm:pt>
    <dgm:pt modelId="{6B4B1EB1-3E54-4E9A-808B-0310231B3B3D}" type="pres">
      <dgm:prSet presAssocID="{32BBBF73-3E98-4BC7-88BE-6A930080D38C}" presName="sibTrans" presStyleCnt="0"/>
      <dgm:spPr/>
    </dgm:pt>
    <dgm:pt modelId="{581E68EA-924E-49AB-B5F7-0AE5ACC4DED5}" type="pres">
      <dgm:prSet presAssocID="{A7FD9C35-6CC3-499B-B931-83CDA836658C}" presName="node" presStyleLbl="node1" presStyleIdx="7" presStyleCnt="9">
        <dgm:presLayoutVars>
          <dgm:bulletEnabled val="1"/>
        </dgm:presLayoutVars>
      </dgm:prSet>
      <dgm:spPr/>
    </dgm:pt>
    <dgm:pt modelId="{B0952A13-7B7C-4466-B66C-6E0A1F0E4167}" type="pres">
      <dgm:prSet presAssocID="{9F33FBE6-C022-458B-8919-98DA3A2A413A}" presName="sibTrans" presStyleCnt="0"/>
      <dgm:spPr/>
    </dgm:pt>
    <dgm:pt modelId="{1CAC4498-A132-47A4-99B0-B1A92155897A}" type="pres">
      <dgm:prSet presAssocID="{78154EDF-9B52-4330-A105-353260888BF7}" presName="node" presStyleLbl="node1" presStyleIdx="8" presStyleCnt="9" custLinFactNeighborX="6159" custLinFactNeighborY="-5355">
        <dgm:presLayoutVars>
          <dgm:bulletEnabled val="1"/>
        </dgm:presLayoutVars>
      </dgm:prSet>
      <dgm:spPr/>
    </dgm:pt>
  </dgm:ptLst>
  <dgm:cxnLst>
    <dgm:cxn modelId="{B5FDA100-4ED9-48E8-9A58-0DFF3CE8BDBD}" srcId="{316D3356-A8B6-4F5D-8F97-ACC538BDFE51}" destId="{230A6769-4BF6-4921-8C44-E256D7DED034}" srcOrd="2" destOrd="0" parTransId="{11EC655B-718A-4D5C-B41A-5431FC34E03A}" sibTransId="{A93700C9-42C5-4215-91BF-F51DC13ED274}"/>
    <dgm:cxn modelId="{05790B06-526E-4998-BAE3-86F1BDA52A49}" srcId="{316D3356-A8B6-4F5D-8F97-ACC538BDFE51}" destId="{78154EDF-9B52-4330-A105-353260888BF7}" srcOrd="8" destOrd="0" parTransId="{B6AEBCCF-269F-4F3C-A5AB-E40645DDC406}" sibTransId="{35AC6F21-ED4D-41FA-BF8C-EC726D09ADDD}"/>
    <dgm:cxn modelId="{0250070F-D0B2-4CB6-A91D-FFFB2397FD55}" type="presOf" srcId="{64BD9302-16CD-4015-8035-206DBC7964EE}" destId="{E5E525D7-C208-4D91-9883-9EBC62CCBE10}" srcOrd="0" destOrd="0" presId="urn:microsoft.com/office/officeart/2005/8/layout/default"/>
    <dgm:cxn modelId="{9BBEBA10-B4DB-4AD3-A712-BAF1FF10D87C}" type="presOf" srcId="{084497A9-58A5-4D9C-AF0B-9B465DC81F20}" destId="{17EE47BF-10DB-4BB9-8C5D-4C154215C388}" srcOrd="0" destOrd="0" presId="urn:microsoft.com/office/officeart/2005/8/layout/default"/>
    <dgm:cxn modelId="{2EA22B13-3B9D-487D-9230-38F3688C1950}" srcId="{316D3356-A8B6-4F5D-8F97-ACC538BDFE51}" destId="{A7FD9C35-6CC3-499B-B931-83CDA836658C}" srcOrd="7" destOrd="0" parTransId="{B6F552F0-58CB-4980-92D9-5836512B1017}" sibTransId="{9F33FBE6-C022-458B-8919-98DA3A2A413A}"/>
    <dgm:cxn modelId="{0250C815-C47F-4B2A-BC0D-00DDE7096882}" srcId="{316D3356-A8B6-4F5D-8F97-ACC538BDFE51}" destId="{33492A53-B6E2-44D1-9379-268DF182B309}" srcOrd="6" destOrd="0" parTransId="{87BEA066-0977-4622-B3D1-4E6A95A0EE7D}" sibTransId="{32BBBF73-3E98-4BC7-88BE-6A930080D38C}"/>
    <dgm:cxn modelId="{E0F54A32-6527-414E-B80F-5719B5923F1F}" srcId="{316D3356-A8B6-4F5D-8F97-ACC538BDFE51}" destId="{084497A9-58A5-4D9C-AF0B-9B465DC81F20}" srcOrd="5" destOrd="0" parTransId="{E805B5DE-BC73-4FA8-935E-29FF7D833D03}" sibTransId="{CF589D20-BBA0-4975-AD43-0C001364A349}"/>
    <dgm:cxn modelId="{A5774835-7051-4B1E-9F8A-1ABE2954D194}" type="presOf" srcId="{316D3356-A8B6-4F5D-8F97-ACC538BDFE51}" destId="{DA96A1AC-DD75-4C50-9F0E-D00CF049528A}" srcOrd="0" destOrd="0" presId="urn:microsoft.com/office/officeart/2005/8/layout/default"/>
    <dgm:cxn modelId="{1885B65A-3D02-4564-859B-90154AD61602}" type="presOf" srcId="{A7FD9C35-6CC3-499B-B931-83CDA836658C}" destId="{581E68EA-924E-49AB-B5F7-0AE5ACC4DED5}" srcOrd="0" destOrd="0" presId="urn:microsoft.com/office/officeart/2005/8/layout/default"/>
    <dgm:cxn modelId="{12C5D060-EEB8-4D77-9105-6A401FEB7197}" type="presOf" srcId="{00EF756D-16E6-431F-BD2F-E468649585B9}" destId="{A2546735-E384-4D04-B817-0DD792545469}" srcOrd="0" destOrd="0" presId="urn:microsoft.com/office/officeart/2005/8/layout/default"/>
    <dgm:cxn modelId="{9A69F782-1A02-42EF-A832-28824023DCC6}" type="presOf" srcId="{230A6769-4BF6-4921-8C44-E256D7DED034}" destId="{4547D895-DFEF-40DF-8A5C-F8E887575936}" srcOrd="0" destOrd="0" presId="urn:microsoft.com/office/officeart/2005/8/layout/default"/>
    <dgm:cxn modelId="{73EB4B86-9B54-40C2-AF7D-3B7123E1F3B6}" srcId="{316D3356-A8B6-4F5D-8F97-ACC538BDFE51}" destId="{00EF756D-16E6-431F-BD2F-E468649585B9}" srcOrd="0" destOrd="0" parTransId="{AE1B3C1C-5BAB-4D28-A758-F763F7B7FA9F}" sibTransId="{4B7A5F0D-91C6-4A15-B8BE-5F3A8C9539F6}"/>
    <dgm:cxn modelId="{05ECBC88-167A-47A6-B67D-85C15E294FD8}" type="presOf" srcId="{78154EDF-9B52-4330-A105-353260888BF7}" destId="{1CAC4498-A132-47A4-99B0-B1A92155897A}" srcOrd="0" destOrd="0" presId="urn:microsoft.com/office/officeart/2005/8/layout/default"/>
    <dgm:cxn modelId="{0745D988-EDFA-496E-B4EC-42307EC22FE2}" srcId="{316D3356-A8B6-4F5D-8F97-ACC538BDFE51}" destId="{1B355924-7F11-4A78-B61F-4A51735A5C4E}" srcOrd="3" destOrd="0" parTransId="{AA857C5C-253C-4822-9B86-C926267ACFB4}" sibTransId="{2E42B337-D36C-4323-BBF0-46C820D93B4C}"/>
    <dgm:cxn modelId="{BDE381AE-2065-4FC0-A9DE-4B4E6F86A465}" type="presOf" srcId="{0329E363-C402-4A97-92C4-22977CF5808D}" destId="{679AB5AB-E922-481E-9A3B-AE63114D77B6}" srcOrd="0" destOrd="0" presId="urn:microsoft.com/office/officeart/2005/8/layout/default"/>
    <dgm:cxn modelId="{8460A9BB-1CB3-429E-B3AB-DB02F28F185C}" type="presOf" srcId="{1B355924-7F11-4A78-B61F-4A51735A5C4E}" destId="{079A912A-10A8-4778-AFA6-C98C6417A453}" srcOrd="0" destOrd="0" presId="urn:microsoft.com/office/officeart/2005/8/layout/default"/>
    <dgm:cxn modelId="{4F90ACEF-20DA-48E9-9DFB-A60E0F6C7A6F}" type="presOf" srcId="{33492A53-B6E2-44D1-9379-268DF182B309}" destId="{D35D5BB4-E976-4A16-A06A-285FCCE8971B}" srcOrd="0" destOrd="0" presId="urn:microsoft.com/office/officeart/2005/8/layout/default"/>
    <dgm:cxn modelId="{2A92E9F4-BD9D-4F5D-8355-79282D932018}" srcId="{316D3356-A8B6-4F5D-8F97-ACC538BDFE51}" destId="{0329E363-C402-4A97-92C4-22977CF5808D}" srcOrd="1" destOrd="0" parTransId="{A76FF226-492C-4E32-9FB0-643A6BA883B4}" sibTransId="{AF825D8C-FD51-4D12-848A-146EC8CFFA49}"/>
    <dgm:cxn modelId="{B65A3EFC-D1D0-4976-8B7E-BB9623BB65B3}" srcId="{316D3356-A8B6-4F5D-8F97-ACC538BDFE51}" destId="{64BD9302-16CD-4015-8035-206DBC7964EE}" srcOrd="4" destOrd="0" parTransId="{5809ACCF-B9E1-46EC-BA0D-021547E443D4}" sibTransId="{858BBB6D-E701-44E2-A6E3-82382EC6004D}"/>
    <dgm:cxn modelId="{A13872F7-F056-4F17-910A-B056F26D03C4}" type="presParOf" srcId="{DA96A1AC-DD75-4C50-9F0E-D00CF049528A}" destId="{A2546735-E384-4D04-B817-0DD792545469}" srcOrd="0" destOrd="0" presId="urn:microsoft.com/office/officeart/2005/8/layout/default"/>
    <dgm:cxn modelId="{C1A520DE-0791-4AF2-B6C7-B06DC500C2B1}" type="presParOf" srcId="{DA96A1AC-DD75-4C50-9F0E-D00CF049528A}" destId="{27491215-1D47-43E2-AE20-92CDD9018A11}" srcOrd="1" destOrd="0" presId="urn:microsoft.com/office/officeart/2005/8/layout/default"/>
    <dgm:cxn modelId="{96D538E9-AC91-40D3-A44B-29A195F13785}" type="presParOf" srcId="{DA96A1AC-DD75-4C50-9F0E-D00CF049528A}" destId="{679AB5AB-E922-481E-9A3B-AE63114D77B6}" srcOrd="2" destOrd="0" presId="urn:microsoft.com/office/officeart/2005/8/layout/default"/>
    <dgm:cxn modelId="{2FC6724C-1F81-45B5-9F45-3D575CF39655}" type="presParOf" srcId="{DA96A1AC-DD75-4C50-9F0E-D00CF049528A}" destId="{4D05058E-5E32-4650-B995-A6862ED80C05}" srcOrd="3" destOrd="0" presId="urn:microsoft.com/office/officeart/2005/8/layout/default"/>
    <dgm:cxn modelId="{6BE9A9C1-95DC-4A01-89E9-4336415362D0}" type="presParOf" srcId="{DA96A1AC-DD75-4C50-9F0E-D00CF049528A}" destId="{4547D895-DFEF-40DF-8A5C-F8E887575936}" srcOrd="4" destOrd="0" presId="urn:microsoft.com/office/officeart/2005/8/layout/default"/>
    <dgm:cxn modelId="{1C777DC8-6C40-4EE5-81DF-1AB9C6732C3F}" type="presParOf" srcId="{DA96A1AC-DD75-4C50-9F0E-D00CF049528A}" destId="{5AF1F5F8-A1BB-4CA3-9306-6A2E567D6A45}" srcOrd="5" destOrd="0" presId="urn:microsoft.com/office/officeart/2005/8/layout/default"/>
    <dgm:cxn modelId="{D6D76FFA-409D-43B9-B23A-40F40C1DFB87}" type="presParOf" srcId="{DA96A1AC-DD75-4C50-9F0E-D00CF049528A}" destId="{079A912A-10A8-4778-AFA6-C98C6417A453}" srcOrd="6" destOrd="0" presId="urn:microsoft.com/office/officeart/2005/8/layout/default"/>
    <dgm:cxn modelId="{8CFECAC9-F471-4D6F-A3DC-38BCA2D73B81}" type="presParOf" srcId="{DA96A1AC-DD75-4C50-9F0E-D00CF049528A}" destId="{8E77BAA4-16BE-4522-B15E-55C0398E5A95}" srcOrd="7" destOrd="0" presId="urn:microsoft.com/office/officeart/2005/8/layout/default"/>
    <dgm:cxn modelId="{1F8AF7E0-CFE4-4EEC-B1F3-B9B22013E6B1}" type="presParOf" srcId="{DA96A1AC-DD75-4C50-9F0E-D00CF049528A}" destId="{E5E525D7-C208-4D91-9883-9EBC62CCBE10}" srcOrd="8" destOrd="0" presId="urn:microsoft.com/office/officeart/2005/8/layout/default"/>
    <dgm:cxn modelId="{FCF94A93-AAE2-4E42-BD51-DB83AE4F2FC1}" type="presParOf" srcId="{DA96A1AC-DD75-4C50-9F0E-D00CF049528A}" destId="{C4E6B5C7-0904-4972-B2CE-5E81FEAAA88E}" srcOrd="9" destOrd="0" presId="urn:microsoft.com/office/officeart/2005/8/layout/default"/>
    <dgm:cxn modelId="{D695713B-8449-49A6-80AF-52D3807FD6EE}" type="presParOf" srcId="{DA96A1AC-DD75-4C50-9F0E-D00CF049528A}" destId="{17EE47BF-10DB-4BB9-8C5D-4C154215C388}" srcOrd="10" destOrd="0" presId="urn:microsoft.com/office/officeart/2005/8/layout/default"/>
    <dgm:cxn modelId="{110D93DB-EAD0-44C2-867F-A23982756A1A}" type="presParOf" srcId="{DA96A1AC-DD75-4C50-9F0E-D00CF049528A}" destId="{5C77FBCC-DD64-4410-A097-9599F2F09A3C}" srcOrd="11" destOrd="0" presId="urn:microsoft.com/office/officeart/2005/8/layout/default"/>
    <dgm:cxn modelId="{DD84022A-687A-4B03-8FCB-8ADEE60F4881}" type="presParOf" srcId="{DA96A1AC-DD75-4C50-9F0E-D00CF049528A}" destId="{D35D5BB4-E976-4A16-A06A-285FCCE8971B}" srcOrd="12" destOrd="0" presId="urn:microsoft.com/office/officeart/2005/8/layout/default"/>
    <dgm:cxn modelId="{940C4FE1-C2BC-46FC-8D8A-63830DBFB505}" type="presParOf" srcId="{DA96A1AC-DD75-4C50-9F0E-D00CF049528A}" destId="{6B4B1EB1-3E54-4E9A-808B-0310231B3B3D}" srcOrd="13" destOrd="0" presId="urn:microsoft.com/office/officeart/2005/8/layout/default"/>
    <dgm:cxn modelId="{F6B05916-AFFB-4D36-BF75-8B757E0D0CDE}" type="presParOf" srcId="{DA96A1AC-DD75-4C50-9F0E-D00CF049528A}" destId="{581E68EA-924E-49AB-B5F7-0AE5ACC4DED5}" srcOrd="14" destOrd="0" presId="urn:microsoft.com/office/officeart/2005/8/layout/default"/>
    <dgm:cxn modelId="{C565522B-C39E-4DF9-B357-92BBD91C48AB}" type="presParOf" srcId="{DA96A1AC-DD75-4C50-9F0E-D00CF049528A}" destId="{B0952A13-7B7C-4466-B66C-6E0A1F0E4167}" srcOrd="15" destOrd="0" presId="urn:microsoft.com/office/officeart/2005/8/layout/default"/>
    <dgm:cxn modelId="{663B05CF-1FD9-4C2C-AD30-7D7CBF304C57}" type="presParOf" srcId="{DA96A1AC-DD75-4C50-9F0E-D00CF049528A}" destId="{1CAC4498-A132-47A4-99B0-B1A92155897A}" srcOrd="1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5959A61-DBD6-454D-AE0D-5479899C06D7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E5DB5187-E076-41B2-A0F0-97C85AE35BC7}">
      <dgm:prSet/>
      <dgm:spPr/>
      <dgm:t>
        <a:bodyPr/>
        <a:lstStyle/>
        <a:p>
          <a:r>
            <a:rPr lang="en-US" dirty="0" err="1"/>
            <a:t>Förordningen</a:t>
          </a:r>
          <a:r>
            <a:rPr lang="en-US" dirty="0"/>
            <a:t> </a:t>
          </a:r>
          <a:r>
            <a:rPr lang="en-US" dirty="0" err="1"/>
            <a:t>trädde</a:t>
          </a:r>
          <a:r>
            <a:rPr lang="en-US" dirty="0"/>
            <a:t> </a:t>
          </a:r>
          <a:r>
            <a:rPr lang="en-US" dirty="0" err="1"/>
            <a:t>i</a:t>
          </a:r>
          <a:r>
            <a:rPr lang="en-US" dirty="0"/>
            <a:t> kraft den 7 </a:t>
          </a:r>
          <a:r>
            <a:rPr lang="en-US" dirty="0" err="1"/>
            <a:t>maj</a:t>
          </a:r>
          <a:r>
            <a:rPr lang="en-US" dirty="0"/>
            <a:t> 2025.</a:t>
          </a:r>
        </a:p>
      </dgm:t>
    </dgm:pt>
    <dgm:pt modelId="{D8839F82-CDB0-4312-B407-DA19EC67F79D}" type="parTrans" cxnId="{E6B63F5A-537E-4CB6-BE64-C58352F4D69F}">
      <dgm:prSet/>
      <dgm:spPr/>
      <dgm:t>
        <a:bodyPr/>
        <a:lstStyle/>
        <a:p>
          <a:endParaRPr lang="en-US"/>
        </a:p>
      </dgm:t>
    </dgm:pt>
    <dgm:pt modelId="{B5A76693-17CC-4918-A90D-6636B61EA077}" type="sibTrans" cxnId="{E6B63F5A-537E-4CB6-BE64-C58352F4D69F}">
      <dgm:prSet/>
      <dgm:spPr/>
      <dgm:t>
        <a:bodyPr/>
        <a:lstStyle/>
        <a:p>
          <a:endParaRPr lang="en-US"/>
        </a:p>
      </dgm:t>
    </dgm:pt>
    <dgm:pt modelId="{E5A37411-9475-457B-A594-AB92172CA8EC}">
      <dgm:prSet/>
      <dgm:spPr/>
      <dgm:t>
        <a:bodyPr/>
        <a:lstStyle/>
        <a:p>
          <a:r>
            <a:rPr lang="en-US"/>
            <a:t>De flesta reglerna började gälla den 8 augusti 2025.</a:t>
          </a:r>
        </a:p>
      </dgm:t>
    </dgm:pt>
    <dgm:pt modelId="{46F835C5-9B1F-45C4-8827-98BC33789CA5}" type="parTrans" cxnId="{5158A11E-F59E-41CB-BDF2-07EEB6A15C12}">
      <dgm:prSet/>
      <dgm:spPr/>
      <dgm:t>
        <a:bodyPr/>
        <a:lstStyle/>
        <a:p>
          <a:endParaRPr lang="en-US"/>
        </a:p>
      </dgm:t>
    </dgm:pt>
    <dgm:pt modelId="{AED8E022-35A2-4726-80F3-A5A87F3D84C5}" type="sibTrans" cxnId="{5158A11E-F59E-41CB-BDF2-07EEB6A15C12}">
      <dgm:prSet/>
      <dgm:spPr/>
      <dgm:t>
        <a:bodyPr/>
        <a:lstStyle/>
        <a:p>
          <a:endParaRPr lang="en-US"/>
        </a:p>
      </dgm:t>
    </dgm:pt>
    <dgm:pt modelId="{72441B4A-52CF-407A-9223-824B6D19BC1E}">
      <dgm:prSet/>
      <dgm:spPr/>
      <dgm:t>
        <a:bodyPr/>
        <a:lstStyle/>
        <a:p>
          <a:r>
            <a:rPr lang="en-US" dirty="0" err="1"/>
            <a:t>Kompletterande</a:t>
          </a:r>
          <a:r>
            <a:rPr lang="en-US" dirty="0"/>
            <a:t> </a:t>
          </a:r>
          <a:r>
            <a:rPr lang="en-US" dirty="0" err="1"/>
            <a:t>svensk</a:t>
          </a:r>
          <a:r>
            <a:rPr lang="en-US" dirty="0"/>
            <a:t> </a:t>
          </a:r>
          <a:r>
            <a:rPr lang="en-US" dirty="0" err="1"/>
            <a:t>lagstiftning</a:t>
          </a:r>
          <a:r>
            <a:rPr lang="en-US" dirty="0"/>
            <a:t> </a:t>
          </a:r>
          <a:r>
            <a:rPr lang="en-US" dirty="0" err="1"/>
            <a:t>föreslås</a:t>
          </a:r>
          <a:r>
            <a:rPr lang="en-US" dirty="0"/>
            <a:t> </a:t>
          </a:r>
          <a:r>
            <a:rPr lang="en-US" dirty="0" err="1"/>
            <a:t>träda</a:t>
          </a:r>
          <a:r>
            <a:rPr lang="en-US" dirty="0"/>
            <a:t> </a:t>
          </a:r>
          <a:r>
            <a:rPr lang="en-US" dirty="0" err="1"/>
            <a:t>i</a:t>
          </a:r>
          <a:r>
            <a:rPr lang="en-US" dirty="0"/>
            <a:t> kraft den 1 </a:t>
          </a:r>
          <a:r>
            <a:rPr lang="en-US" dirty="0" err="1"/>
            <a:t>januari</a:t>
          </a:r>
          <a:r>
            <a:rPr lang="en-US" dirty="0"/>
            <a:t> 2026.</a:t>
          </a:r>
        </a:p>
      </dgm:t>
    </dgm:pt>
    <dgm:pt modelId="{F58BA996-C1BF-4ABE-8303-7236A6D8F24D}" type="parTrans" cxnId="{4F01D8F4-FA09-4B88-8BC3-AEC724F94648}">
      <dgm:prSet/>
      <dgm:spPr/>
      <dgm:t>
        <a:bodyPr/>
        <a:lstStyle/>
        <a:p>
          <a:endParaRPr lang="en-US"/>
        </a:p>
      </dgm:t>
    </dgm:pt>
    <dgm:pt modelId="{0EC0551F-ACAC-4732-A4C6-5869842BB6A4}" type="sibTrans" cxnId="{4F01D8F4-FA09-4B88-8BC3-AEC724F94648}">
      <dgm:prSet/>
      <dgm:spPr/>
      <dgm:t>
        <a:bodyPr/>
        <a:lstStyle/>
        <a:p>
          <a:endParaRPr lang="en-US"/>
        </a:p>
      </dgm:t>
    </dgm:pt>
    <dgm:pt modelId="{68296124-6905-4B4B-BF79-A2ACB2E48F2B}" type="pres">
      <dgm:prSet presAssocID="{35959A61-DBD6-454D-AE0D-5479899C06D7}" presName="root" presStyleCnt="0">
        <dgm:presLayoutVars>
          <dgm:dir/>
          <dgm:resizeHandles val="exact"/>
        </dgm:presLayoutVars>
      </dgm:prSet>
      <dgm:spPr/>
    </dgm:pt>
    <dgm:pt modelId="{6790AF04-96F2-4701-8CD2-AC06107E2241}" type="pres">
      <dgm:prSet presAssocID="{E5DB5187-E076-41B2-A0F0-97C85AE35BC7}" presName="compNode" presStyleCnt="0"/>
      <dgm:spPr/>
    </dgm:pt>
    <dgm:pt modelId="{77F7C8B7-CCA3-48D2-8D53-B24A10718D2C}" type="pres">
      <dgm:prSet presAssocID="{E5DB5187-E076-41B2-A0F0-97C85AE35BC7}" presName="bgRect" presStyleLbl="bgShp" presStyleIdx="0" presStyleCnt="3"/>
      <dgm:spPr/>
    </dgm:pt>
    <dgm:pt modelId="{5324F853-EEAA-492B-8CFD-63A65F3E9C50}" type="pres">
      <dgm:prSet presAssocID="{E5DB5187-E076-41B2-A0F0-97C85AE35BC7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Ordförandeklubba"/>
        </a:ext>
      </dgm:extLst>
    </dgm:pt>
    <dgm:pt modelId="{FC01B5F2-B9FA-4612-8DE0-1E42273D2A3A}" type="pres">
      <dgm:prSet presAssocID="{E5DB5187-E076-41B2-A0F0-97C85AE35BC7}" presName="spaceRect" presStyleCnt="0"/>
      <dgm:spPr/>
    </dgm:pt>
    <dgm:pt modelId="{916F0403-900D-4BF7-A19A-38FBF2EC1138}" type="pres">
      <dgm:prSet presAssocID="{E5DB5187-E076-41B2-A0F0-97C85AE35BC7}" presName="parTx" presStyleLbl="revTx" presStyleIdx="0" presStyleCnt="3">
        <dgm:presLayoutVars>
          <dgm:chMax val="0"/>
          <dgm:chPref val="0"/>
        </dgm:presLayoutVars>
      </dgm:prSet>
      <dgm:spPr/>
    </dgm:pt>
    <dgm:pt modelId="{FFBC39B2-41B9-4872-8E88-64E49B991997}" type="pres">
      <dgm:prSet presAssocID="{B5A76693-17CC-4918-A90D-6636B61EA077}" presName="sibTrans" presStyleCnt="0"/>
      <dgm:spPr/>
    </dgm:pt>
    <dgm:pt modelId="{B7A4B86E-D5EE-4560-B50D-4E54D47D31CA}" type="pres">
      <dgm:prSet presAssocID="{E5A37411-9475-457B-A594-AB92172CA8EC}" presName="compNode" presStyleCnt="0"/>
      <dgm:spPr/>
    </dgm:pt>
    <dgm:pt modelId="{5761E93B-AAFB-45FF-A6CD-5F038197DB91}" type="pres">
      <dgm:prSet presAssocID="{E5A37411-9475-457B-A594-AB92172CA8EC}" presName="bgRect" presStyleLbl="bgShp" presStyleIdx="1" presStyleCnt="3"/>
      <dgm:spPr/>
    </dgm:pt>
    <dgm:pt modelId="{4C5154BF-3AC1-4079-B09D-221FC78D716F}" type="pres">
      <dgm:prSet presAssocID="{E5A37411-9475-457B-A594-AB92172CA8EC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raduation Cap"/>
        </a:ext>
      </dgm:extLst>
    </dgm:pt>
    <dgm:pt modelId="{68E86867-2F2C-493F-B649-6C360D277D50}" type="pres">
      <dgm:prSet presAssocID="{E5A37411-9475-457B-A594-AB92172CA8EC}" presName="spaceRect" presStyleCnt="0"/>
      <dgm:spPr/>
    </dgm:pt>
    <dgm:pt modelId="{0648ABE5-E5A6-4460-AB38-13D927E20D70}" type="pres">
      <dgm:prSet presAssocID="{E5A37411-9475-457B-A594-AB92172CA8EC}" presName="parTx" presStyleLbl="revTx" presStyleIdx="1" presStyleCnt="3">
        <dgm:presLayoutVars>
          <dgm:chMax val="0"/>
          <dgm:chPref val="0"/>
        </dgm:presLayoutVars>
      </dgm:prSet>
      <dgm:spPr/>
    </dgm:pt>
    <dgm:pt modelId="{0CC791D3-C8F3-40B7-B75D-26FC2C027BF8}" type="pres">
      <dgm:prSet presAssocID="{AED8E022-35A2-4726-80F3-A5A87F3D84C5}" presName="sibTrans" presStyleCnt="0"/>
      <dgm:spPr/>
    </dgm:pt>
    <dgm:pt modelId="{2B0EC4BE-221B-494B-BEEC-3E38C886476D}" type="pres">
      <dgm:prSet presAssocID="{72441B4A-52CF-407A-9223-824B6D19BC1E}" presName="compNode" presStyleCnt="0"/>
      <dgm:spPr/>
    </dgm:pt>
    <dgm:pt modelId="{3F7FF1D9-5E8F-471F-906A-8C085D294A3A}" type="pres">
      <dgm:prSet presAssocID="{72441B4A-52CF-407A-9223-824B6D19BC1E}" presName="bgRect" presStyleLbl="bgShp" presStyleIdx="2" presStyleCnt="3"/>
      <dgm:spPr/>
    </dgm:pt>
    <dgm:pt modelId="{2E0ECC37-6FBC-4EF4-AD10-ADCD5731D376}" type="pres">
      <dgm:prSet presAssocID="{72441B4A-52CF-407A-9223-824B6D19BC1E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ock"/>
        </a:ext>
      </dgm:extLst>
    </dgm:pt>
    <dgm:pt modelId="{2FF4278F-8042-42E5-BE50-A121EFB2724E}" type="pres">
      <dgm:prSet presAssocID="{72441B4A-52CF-407A-9223-824B6D19BC1E}" presName="spaceRect" presStyleCnt="0"/>
      <dgm:spPr/>
    </dgm:pt>
    <dgm:pt modelId="{CEDE5A48-63BC-4CED-96B0-4E3DE99027AB}" type="pres">
      <dgm:prSet presAssocID="{72441B4A-52CF-407A-9223-824B6D19BC1E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5158A11E-F59E-41CB-BDF2-07EEB6A15C12}" srcId="{35959A61-DBD6-454D-AE0D-5479899C06D7}" destId="{E5A37411-9475-457B-A594-AB92172CA8EC}" srcOrd="1" destOrd="0" parTransId="{46F835C5-9B1F-45C4-8827-98BC33789CA5}" sibTransId="{AED8E022-35A2-4726-80F3-A5A87F3D84C5}"/>
    <dgm:cxn modelId="{E6B63F5A-537E-4CB6-BE64-C58352F4D69F}" srcId="{35959A61-DBD6-454D-AE0D-5479899C06D7}" destId="{E5DB5187-E076-41B2-A0F0-97C85AE35BC7}" srcOrd="0" destOrd="0" parTransId="{D8839F82-CDB0-4312-B407-DA19EC67F79D}" sibTransId="{B5A76693-17CC-4918-A90D-6636B61EA077}"/>
    <dgm:cxn modelId="{49EC546E-CF03-4018-86AC-C364D94CCB4F}" type="presOf" srcId="{E5DB5187-E076-41B2-A0F0-97C85AE35BC7}" destId="{916F0403-900D-4BF7-A19A-38FBF2EC1138}" srcOrd="0" destOrd="0" presId="urn:microsoft.com/office/officeart/2018/2/layout/IconVerticalSolidList"/>
    <dgm:cxn modelId="{2B3BC3B3-64C8-4C83-8A4A-C3A510D74938}" type="presOf" srcId="{72441B4A-52CF-407A-9223-824B6D19BC1E}" destId="{CEDE5A48-63BC-4CED-96B0-4E3DE99027AB}" srcOrd="0" destOrd="0" presId="urn:microsoft.com/office/officeart/2018/2/layout/IconVerticalSolidList"/>
    <dgm:cxn modelId="{09C824E2-79D8-4532-937C-3BCE16B975A9}" type="presOf" srcId="{35959A61-DBD6-454D-AE0D-5479899C06D7}" destId="{68296124-6905-4B4B-BF79-A2ACB2E48F2B}" srcOrd="0" destOrd="0" presId="urn:microsoft.com/office/officeart/2018/2/layout/IconVerticalSolidList"/>
    <dgm:cxn modelId="{4F01D8F4-FA09-4B88-8BC3-AEC724F94648}" srcId="{35959A61-DBD6-454D-AE0D-5479899C06D7}" destId="{72441B4A-52CF-407A-9223-824B6D19BC1E}" srcOrd="2" destOrd="0" parTransId="{F58BA996-C1BF-4ABE-8303-7236A6D8F24D}" sibTransId="{0EC0551F-ACAC-4732-A4C6-5869842BB6A4}"/>
    <dgm:cxn modelId="{2C6737FD-B1DF-48FB-B410-8404427D2976}" type="presOf" srcId="{E5A37411-9475-457B-A594-AB92172CA8EC}" destId="{0648ABE5-E5A6-4460-AB38-13D927E20D70}" srcOrd="0" destOrd="0" presId="urn:microsoft.com/office/officeart/2018/2/layout/IconVerticalSolidList"/>
    <dgm:cxn modelId="{F29D2A20-0BFF-4601-ACAC-C33C2109856F}" type="presParOf" srcId="{68296124-6905-4B4B-BF79-A2ACB2E48F2B}" destId="{6790AF04-96F2-4701-8CD2-AC06107E2241}" srcOrd="0" destOrd="0" presId="urn:microsoft.com/office/officeart/2018/2/layout/IconVerticalSolidList"/>
    <dgm:cxn modelId="{FC6E5AD7-68B0-42B4-A666-13D08C4EC1D9}" type="presParOf" srcId="{6790AF04-96F2-4701-8CD2-AC06107E2241}" destId="{77F7C8B7-CCA3-48D2-8D53-B24A10718D2C}" srcOrd="0" destOrd="0" presId="urn:microsoft.com/office/officeart/2018/2/layout/IconVerticalSolidList"/>
    <dgm:cxn modelId="{E0F838A0-2C22-4E04-A067-8CC9582AB136}" type="presParOf" srcId="{6790AF04-96F2-4701-8CD2-AC06107E2241}" destId="{5324F853-EEAA-492B-8CFD-63A65F3E9C50}" srcOrd="1" destOrd="0" presId="urn:microsoft.com/office/officeart/2018/2/layout/IconVerticalSolidList"/>
    <dgm:cxn modelId="{4206CEE5-7CA8-4050-9E64-93572AA7AD48}" type="presParOf" srcId="{6790AF04-96F2-4701-8CD2-AC06107E2241}" destId="{FC01B5F2-B9FA-4612-8DE0-1E42273D2A3A}" srcOrd="2" destOrd="0" presId="urn:microsoft.com/office/officeart/2018/2/layout/IconVerticalSolidList"/>
    <dgm:cxn modelId="{9A39B066-4CA6-4E2E-8C2B-4F1AF999F4BC}" type="presParOf" srcId="{6790AF04-96F2-4701-8CD2-AC06107E2241}" destId="{916F0403-900D-4BF7-A19A-38FBF2EC1138}" srcOrd="3" destOrd="0" presId="urn:microsoft.com/office/officeart/2018/2/layout/IconVerticalSolidList"/>
    <dgm:cxn modelId="{ED365B55-1050-459A-8756-D7483FE9C163}" type="presParOf" srcId="{68296124-6905-4B4B-BF79-A2ACB2E48F2B}" destId="{FFBC39B2-41B9-4872-8E88-64E49B991997}" srcOrd="1" destOrd="0" presId="urn:microsoft.com/office/officeart/2018/2/layout/IconVerticalSolidList"/>
    <dgm:cxn modelId="{773126BB-9D4A-4B70-8DC3-162908D2B834}" type="presParOf" srcId="{68296124-6905-4B4B-BF79-A2ACB2E48F2B}" destId="{B7A4B86E-D5EE-4560-B50D-4E54D47D31CA}" srcOrd="2" destOrd="0" presId="urn:microsoft.com/office/officeart/2018/2/layout/IconVerticalSolidList"/>
    <dgm:cxn modelId="{AFB4851A-FF1F-4332-9C2D-9A39BE076823}" type="presParOf" srcId="{B7A4B86E-D5EE-4560-B50D-4E54D47D31CA}" destId="{5761E93B-AAFB-45FF-A6CD-5F038197DB91}" srcOrd="0" destOrd="0" presId="urn:microsoft.com/office/officeart/2018/2/layout/IconVerticalSolidList"/>
    <dgm:cxn modelId="{7103B48B-DA89-4EAA-9A13-95E2387B9F7D}" type="presParOf" srcId="{B7A4B86E-D5EE-4560-B50D-4E54D47D31CA}" destId="{4C5154BF-3AC1-4079-B09D-221FC78D716F}" srcOrd="1" destOrd="0" presId="urn:microsoft.com/office/officeart/2018/2/layout/IconVerticalSolidList"/>
    <dgm:cxn modelId="{2BC63D19-9234-44AD-9F1C-411A849FBDE7}" type="presParOf" srcId="{B7A4B86E-D5EE-4560-B50D-4E54D47D31CA}" destId="{68E86867-2F2C-493F-B649-6C360D277D50}" srcOrd="2" destOrd="0" presId="urn:microsoft.com/office/officeart/2018/2/layout/IconVerticalSolidList"/>
    <dgm:cxn modelId="{A8AC0465-4EF3-48A8-9957-7205EA8983F2}" type="presParOf" srcId="{B7A4B86E-D5EE-4560-B50D-4E54D47D31CA}" destId="{0648ABE5-E5A6-4460-AB38-13D927E20D70}" srcOrd="3" destOrd="0" presId="urn:microsoft.com/office/officeart/2018/2/layout/IconVerticalSolidList"/>
    <dgm:cxn modelId="{EB750E79-FE27-4FEC-95F0-C03FD4A1AC6C}" type="presParOf" srcId="{68296124-6905-4B4B-BF79-A2ACB2E48F2B}" destId="{0CC791D3-C8F3-40B7-B75D-26FC2C027BF8}" srcOrd="3" destOrd="0" presId="urn:microsoft.com/office/officeart/2018/2/layout/IconVerticalSolidList"/>
    <dgm:cxn modelId="{1B07F2D8-5DDE-417E-B1DA-7D20268AF9C4}" type="presParOf" srcId="{68296124-6905-4B4B-BF79-A2ACB2E48F2B}" destId="{2B0EC4BE-221B-494B-BEEC-3E38C886476D}" srcOrd="4" destOrd="0" presId="urn:microsoft.com/office/officeart/2018/2/layout/IconVerticalSolidList"/>
    <dgm:cxn modelId="{BE7150AD-CDA9-45CC-9F3B-3D852689F75A}" type="presParOf" srcId="{2B0EC4BE-221B-494B-BEEC-3E38C886476D}" destId="{3F7FF1D9-5E8F-471F-906A-8C085D294A3A}" srcOrd="0" destOrd="0" presId="urn:microsoft.com/office/officeart/2018/2/layout/IconVerticalSolidList"/>
    <dgm:cxn modelId="{1F373E53-5B1A-4F49-B74E-17B1EE249220}" type="presParOf" srcId="{2B0EC4BE-221B-494B-BEEC-3E38C886476D}" destId="{2E0ECC37-6FBC-4EF4-AD10-ADCD5731D376}" srcOrd="1" destOrd="0" presId="urn:microsoft.com/office/officeart/2018/2/layout/IconVerticalSolidList"/>
    <dgm:cxn modelId="{9F9FD1AE-E118-4E63-95A0-98C127693134}" type="presParOf" srcId="{2B0EC4BE-221B-494B-BEEC-3E38C886476D}" destId="{2FF4278F-8042-42E5-BE50-A121EFB2724E}" srcOrd="2" destOrd="0" presId="urn:microsoft.com/office/officeart/2018/2/layout/IconVerticalSolidList"/>
    <dgm:cxn modelId="{836BA3E2-8ED8-4CE0-8A5C-9BF44855ED4C}" type="presParOf" srcId="{2B0EC4BE-221B-494B-BEEC-3E38C886476D}" destId="{CEDE5A48-63BC-4CED-96B0-4E3DE99027AB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CD0684C-31B9-4BFF-BBB1-4F9BFA7DDF94}" type="doc">
      <dgm:prSet loTypeId="urn:microsoft.com/office/officeart/2016/7/layout/RepeatingBendingProcessNew" loCatId="process" qsTypeId="urn:microsoft.com/office/officeart/2005/8/quickstyle/simple2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A80CE53B-C0B0-42A1-9E6C-4FD5CD69888E}">
      <dgm:prSet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Stora </a:t>
          </a:r>
          <a:r>
            <a:rPr lang="en-US" dirty="0" err="1">
              <a:solidFill>
                <a:schemeClr val="tx1"/>
              </a:solidFill>
            </a:rPr>
            <a:t>delar</a:t>
          </a:r>
          <a:r>
            <a:rPr lang="en-US" dirty="0">
              <a:solidFill>
                <a:schemeClr val="tx1"/>
              </a:solidFill>
            </a:rPr>
            <a:t> av </a:t>
          </a:r>
          <a:r>
            <a:rPr lang="en-US" dirty="0" err="1">
              <a:solidFill>
                <a:schemeClr val="tx1"/>
              </a:solidFill>
            </a:rPr>
            <a:t>Sveriges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mediebransch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och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myndigheter</a:t>
          </a:r>
          <a:r>
            <a:rPr lang="en-US" dirty="0">
              <a:solidFill>
                <a:schemeClr val="tx1"/>
              </a:solidFill>
            </a:rPr>
            <a:t> </a:t>
          </a:r>
        </a:p>
      </dgm:t>
    </dgm:pt>
    <dgm:pt modelId="{A010B578-2B63-4F0B-AA3C-AA8638F78112}" type="parTrans" cxnId="{D8D2BAEA-EB57-4CB5-A592-CA6FDE72612F}">
      <dgm:prSet/>
      <dgm:spPr/>
      <dgm:t>
        <a:bodyPr/>
        <a:lstStyle/>
        <a:p>
          <a:endParaRPr lang="en-US"/>
        </a:p>
      </dgm:t>
    </dgm:pt>
    <dgm:pt modelId="{ACAD8C57-1841-4617-8870-3085063D07B9}" type="sibTrans" cxnId="{D8D2BAEA-EB57-4CB5-A592-CA6FDE72612F}">
      <dgm:prSet/>
      <dgm:spPr/>
      <dgm:t>
        <a:bodyPr/>
        <a:lstStyle/>
        <a:p>
          <a:endParaRPr lang="en-US"/>
        </a:p>
      </dgm:t>
    </dgm:pt>
    <dgm:pt modelId="{2B0AF010-ED05-43C7-916D-3C39897FBCBC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Allmänheten</a:t>
          </a:r>
          <a:endParaRPr lang="en-US" dirty="0">
            <a:solidFill>
              <a:schemeClr val="tx1"/>
            </a:solidFill>
          </a:endParaRPr>
        </a:p>
      </dgm:t>
    </dgm:pt>
    <dgm:pt modelId="{C7C1FCBE-9B3C-409A-90B5-91608C20F13E}" type="parTrans" cxnId="{E61E097D-A72D-4C7D-95D5-535CF8C85073}">
      <dgm:prSet/>
      <dgm:spPr/>
      <dgm:t>
        <a:bodyPr/>
        <a:lstStyle/>
        <a:p>
          <a:endParaRPr lang="en-US"/>
        </a:p>
      </dgm:t>
    </dgm:pt>
    <dgm:pt modelId="{D9D5A28A-CBAE-4178-85DD-01E13B9619C0}" type="sibTrans" cxnId="{E61E097D-A72D-4C7D-95D5-535CF8C85073}">
      <dgm:prSet/>
      <dgm:spPr/>
      <dgm:t>
        <a:bodyPr/>
        <a:lstStyle/>
        <a:p>
          <a:endParaRPr lang="en-US"/>
        </a:p>
      </dgm:t>
    </dgm:pt>
    <dgm:pt modelId="{BCF43CF1-706F-4798-AF4A-6C0BBD9B36A4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Tillverkare</a:t>
          </a:r>
          <a:r>
            <a:rPr lang="en-US" dirty="0">
              <a:solidFill>
                <a:schemeClr val="tx1"/>
              </a:solidFill>
            </a:rPr>
            <a:t>, </a:t>
          </a:r>
          <a:r>
            <a:rPr lang="en-US" dirty="0" err="1">
              <a:solidFill>
                <a:schemeClr val="tx1"/>
              </a:solidFill>
            </a:rPr>
            <a:t>utvecklare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och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importörer</a:t>
          </a:r>
          <a:r>
            <a:rPr lang="en-US" dirty="0">
              <a:solidFill>
                <a:schemeClr val="tx1"/>
              </a:solidFill>
            </a:rPr>
            <a:t> av </a:t>
          </a:r>
          <a:r>
            <a:rPr lang="en-US" dirty="0" err="1">
              <a:solidFill>
                <a:schemeClr val="tx1"/>
              </a:solidFill>
            </a:rPr>
            <a:t>enheter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och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användargränssnitt</a:t>
          </a:r>
          <a:r>
            <a:rPr lang="en-US" dirty="0">
              <a:solidFill>
                <a:schemeClr val="tx1"/>
              </a:solidFill>
            </a:rPr>
            <a:t> </a:t>
          </a:r>
        </a:p>
      </dgm:t>
    </dgm:pt>
    <dgm:pt modelId="{255652DD-AC26-4ACA-AFB7-DBA00EB5887F}" type="parTrans" cxnId="{6028B0B3-E4D8-44F1-8BA9-BFD29923807E}">
      <dgm:prSet/>
      <dgm:spPr/>
      <dgm:t>
        <a:bodyPr/>
        <a:lstStyle/>
        <a:p>
          <a:endParaRPr lang="en-US"/>
        </a:p>
      </dgm:t>
    </dgm:pt>
    <dgm:pt modelId="{89A95F2F-56F8-4672-9903-AF8E9EC55B13}" type="sibTrans" cxnId="{6028B0B3-E4D8-44F1-8BA9-BFD29923807E}">
      <dgm:prSet/>
      <dgm:spPr/>
      <dgm:t>
        <a:bodyPr/>
        <a:lstStyle/>
        <a:p>
          <a:endParaRPr lang="en-US"/>
        </a:p>
      </dgm:t>
    </dgm:pt>
    <dgm:pt modelId="{BC282D00-D716-4E59-AC7B-57F93E524FEA}">
      <dgm:prSet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Stora online-</a:t>
          </a:r>
          <a:r>
            <a:rPr lang="en-US" dirty="0" err="1">
              <a:solidFill>
                <a:schemeClr val="tx1"/>
              </a:solidFill>
            </a:rPr>
            <a:t>plattformar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och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videodelningsplattformar</a:t>
          </a:r>
          <a:r>
            <a:rPr lang="en-US" dirty="0">
              <a:solidFill>
                <a:schemeClr val="tx1"/>
              </a:solidFill>
            </a:rPr>
            <a:t> </a:t>
          </a:r>
        </a:p>
      </dgm:t>
    </dgm:pt>
    <dgm:pt modelId="{63A26ABC-FD64-47A8-AAC0-81E1DEBC0C39}" type="parTrans" cxnId="{95F36D66-1483-4320-8073-C5B180D1C7FD}">
      <dgm:prSet/>
      <dgm:spPr/>
      <dgm:t>
        <a:bodyPr/>
        <a:lstStyle/>
        <a:p>
          <a:endParaRPr lang="en-US"/>
        </a:p>
      </dgm:t>
    </dgm:pt>
    <dgm:pt modelId="{AC4AB9D8-E864-4B79-90DA-C66CBC937B32}" type="sibTrans" cxnId="{95F36D66-1483-4320-8073-C5B180D1C7FD}">
      <dgm:prSet/>
      <dgm:spPr/>
      <dgm:t>
        <a:bodyPr/>
        <a:lstStyle/>
        <a:p>
          <a:endParaRPr lang="en-US"/>
        </a:p>
      </dgm:t>
    </dgm:pt>
    <dgm:pt modelId="{DE10CE83-C817-4707-9181-AFA45B719AEA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Medietjänster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från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länder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utanför</a:t>
          </a:r>
          <a:r>
            <a:rPr lang="en-US" dirty="0">
              <a:solidFill>
                <a:schemeClr val="tx1"/>
              </a:solidFill>
            </a:rPr>
            <a:t> EU – </a:t>
          </a:r>
          <a:r>
            <a:rPr lang="en-US" dirty="0" err="1">
              <a:solidFill>
                <a:schemeClr val="tx1"/>
              </a:solidFill>
            </a:rPr>
            <a:t>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vissa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avseenden</a:t>
          </a:r>
          <a:endParaRPr lang="en-US" dirty="0">
            <a:solidFill>
              <a:schemeClr val="tx1"/>
            </a:solidFill>
          </a:endParaRPr>
        </a:p>
      </dgm:t>
    </dgm:pt>
    <dgm:pt modelId="{247C6DF1-2E3C-421C-80A4-1196BF5D6D5E}" type="parTrans" cxnId="{63C522F5-4EE3-4D6C-AC9E-5091FC59B178}">
      <dgm:prSet/>
      <dgm:spPr/>
      <dgm:t>
        <a:bodyPr/>
        <a:lstStyle/>
        <a:p>
          <a:endParaRPr lang="en-US"/>
        </a:p>
      </dgm:t>
    </dgm:pt>
    <dgm:pt modelId="{25DB0D0E-F5BC-453B-B4A3-C042B9778230}" type="sibTrans" cxnId="{63C522F5-4EE3-4D6C-AC9E-5091FC59B178}">
      <dgm:prSet/>
      <dgm:spPr/>
      <dgm:t>
        <a:bodyPr/>
        <a:lstStyle/>
        <a:p>
          <a:endParaRPr lang="en-US"/>
        </a:p>
      </dgm:t>
    </dgm:pt>
    <dgm:pt modelId="{1D533EBD-34BE-49D9-B82A-806580B9E0C2}">
      <dgm:prSet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Leverantörer</a:t>
          </a:r>
          <a:r>
            <a:rPr lang="en-US" dirty="0">
              <a:solidFill>
                <a:schemeClr val="tx1"/>
              </a:solidFill>
            </a:rPr>
            <a:t> av </a:t>
          </a:r>
          <a:r>
            <a:rPr lang="en-US" dirty="0" err="1">
              <a:solidFill>
                <a:schemeClr val="tx1"/>
              </a:solidFill>
            </a:rPr>
            <a:t>publikmätningssystem</a:t>
          </a:r>
          <a:endParaRPr lang="en-US" dirty="0">
            <a:solidFill>
              <a:schemeClr val="tx1"/>
            </a:solidFill>
          </a:endParaRPr>
        </a:p>
      </dgm:t>
    </dgm:pt>
    <dgm:pt modelId="{606CFD97-3695-4DE7-B51A-1B708FF50DDB}" type="parTrans" cxnId="{FDDDDC5C-EF00-4008-A684-8BC63926CBAF}">
      <dgm:prSet/>
      <dgm:spPr/>
      <dgm:t>
        <a:bodyPr/>
        <a:lstStyle/>
        <a:p>
          <a:endParaRPr lang="en-US"/>
        </a:p>
      </dgm:t>
    </dgm:pt>
    <dgm:pt modelId="{C11B2BD5-CBE6-4E5C-9141-094515985AF5}" type="sibTrans" cxnId="{FDDDDC5C-EF00-4008-A684-8BC63926CBAF}">
      <dgm:prSet/>
      <dgm:spPr/>
      <dgm:t>
        <a:bodyPr/>
        <a:lstStyle/>
        <a:p>
          <a:endParaRPr lang="en-US"/>
        </a:p>
      </dgm:t>
    </dgm:pt>
    <dgm:pt modelId="{A24CBD7B-2F49-4F49-87BD-6AE4C17D5584}" type="pres">
      <dgm:prSet presAssocID="{2CD0684C-31B9-4BFF-BBB1-4F9BFA7DDF94}" presName="Name0" presStyleCnt="0">
        <dgm:presLayoutVars>
          <dgm:dir/>
          <dgm:resizeHandles val="exact"/>
        </dgm:presLayoutVars>
      </dgm:prSet>
      <dgm:spPr/>
    </dgm:pt>
    <dgm:pt modelId="{EC47237A-B39F-4442-B7E4-DDC25C50F269}" type="pres">
      <dgm:prSet presAssocID="{A80CE53B-C0B0-42A1-9E6C-4FD5CD69888E}" presName="node" presStyleLbl="node1" presStyleIdx="0" presStyleCnt="6">
        <dgm:presLayoutVars>
          <dgm:bulletEnabled val="1"/>
        </dgm:presLayoutVars>
      </dgm:prSet>
      <dgm:spPr/>
    </dgm:pt>
    <dgm:pt modelId="{86F870C2-FC42-4A27-BB36-EE0A99F57B01}" type="pres">
      <dgm:prSet presAssocID="{ACAD8C57-1841-4617-8870-3085063D07B9}" presName="sibTrans" presStyleLbl="sibTrans1D1" presStyleIdx="0" presStyleCnt="5"/>
      <dgm:spPr/>
    </dgm:pt>
    <dgm:pt modelId="{22E1CD7E-C56F-4E40-92E4-F6508FB5E508}" type="pres">
      <dgm:prSet presAssocID="{ACAD8C57-1841-4617-8870-3085063D07B9}" presName="connectorText" presStyleLbl="sibTrans1D1" presStyleIdx="0" presStyleCnt="5"/>
      <dgm:spPr/>
    </dgm:pt>
    <dgm:pt modelId="{08A88E7C-A4F2-4F0F-B45F-2DA8E0F120ED}" type="pres">
      <dgm:prSet presAssocID="{2B0AF010-ED05-43C7-916D-3C39897FBCBC}" presName="node" presStyleLbl="node1" presStyleIdx="1" presStyleCnt="6">
        <dgm:presLayoutVars>
          <dgm:bulletEnabled val="1"/>
        </dgm:presLayoutVars>
      </dgm:prSet>
      <dgm:spPr/>
    </dgm:pt>
    <dgm:pt modelId="{BE1F44FF-16E6-44A0-9361-E3BFA37E03FD}" type="pres">
      <dgm:prSet presAssocID="{D9D5A28A-CBAE-4178-85DD-01E13B9619C0}" presName="sibTrans" presStyleLbl="sibTrans1D1" presStyleIdx="1" presStyleCnt="5"/>
      <dgm:spPr/>
    </dgm:pt>
    <dgm:pt modelId="{CA464E16-012E-4746-87FD-77085738A9B2}" type="pres">
      <dgm:prSet presAssocID="{D9D5A28A-CBAE-4178-85DD-01E13B9619C0}" presName="connectorText" presStyleLbl="sibTrans1D1" presStyleIdx="1" presStyleCnt="5"/>
      <dgm:spPr/>
    </dgm:pt>
    <dgm:pt modelId="{16D532D3-A11D-4BF2-A15F-422605397BCE}" type="pres">
      <dgm:prSet presAssocID="{BCF43CF1-706F-4798-AF4A-6C0BBD9B36A4}" presName="node" presStyleLbl="node1" presStyleIdx="2" presStyleCnt="6">
        <dgm:presLayoutVars>
          <dgm:bulletEnabled val="1"/>
        </dgm:presLayoutVars>
      </dgm:prSet>
      <dgm:spPr/>
    </dgm:pt>
    <dgm:pt modelId="{C7462DE2-4077-4059-9F7D-FC92C93F10EF}" type="pres">
      <dgm:prSet presAssocID="{89A95F2F-56F8-4672-9903-AF8E9EC55B13}" presName="sibTrans" presStyleLbl="sibTrans1D1" presStyleIdx="2" presStyleCnt="5"/>
      <dgm:spPr/>
    </dgm:pt>
    <dgm:pt modelId="{8E6AA849-1E68-4BDA-AFF8-FE4E658EF6CA}" type="pres">
      <dgm:prSet presAssocID="{89A95F2F-56F8-4672-9903-AF8E9EC55B13}" presName="connectorText" presStyleLbl="sibTrans1D1" presStyleIdx="2" presStyleCnt="5"/>
      <dgm:spPr/>
    </dgm:pt>
    <dgm:pt modelId="{8FFC99DD-83E2-4EEE-8861-125693601BFC}" type="pres">
      <dgm:prSet presAssocID="{BC282D00-D716-4E59-AC7B-57F93E524FEA}" presName="node" presStyleLbl="node1" presStyleIdx="3" presStyleCnt="6">
        <dgm:presLayoutVars>
          <dgm:bulletEnabled val="1"/>
        </dgm:presLayoutVars>
      </dgm:prSet>
      <dgm:spPr/>
    </dgm:pt>
    <dgm:pt modelId="{8023D855-362F-4535-B2BC-FC5C66DA3F0B}" type="pres">
      <dgm:prSet presAssocID="{AC4AB9D8-E864-4B79-90DA-C66CBC937B32}" presName="sibTrans" presStyleLbl="sibTrans1D1" presStyleIdx="3" presStyleCnt="5"/>
      <dgm:spPr/>
    </dgm:pt>
    <dgm:pt modelId="{D4412A13-B249-41E0-BF50-E840CB195818}" type="pres">
      <dgm:prSet presAssocID="{AC4AB9D8-E864-4B79-90DA-C66CBC937B32}" presName="connectorText" presStyleLbl="sibTrans1D1" presStyleIdx="3" presStyleCnt="5"/>
      <dgm:spPr/>
    </dgm:pt>
    <dgm:pt modelId="{D92BE770-1874-43A8-B1D6-D2002580C25F}" type="pres">
      <dgm:prSet presAssocID="{DE10CE83-C817-4707-9181-AFA45B719AEA}" presName="node" presStyleLbl="node1" presStyleIdx="4" presStyleCnt="6">
        <dgm:presLayoutVars>
          <dgm:bulletEnabled val="1"/>
        </dgm:presLayoutVars>
      </dgm:prSet>
      <dgm:spPr/>
    </dgm:pt>
    <dgm:pt modelId="{76DE7D57-1D46-4B05-BA91-B8B6E810A186}" type="pres">
      <dgm:prSet presAssocID="{25DB0D0E-F5BC-453B-B4A3-C042B9778230}" presName="sibTrans" presStyleLbl="sibTrans1D1" presStyleIdx="4" presStyleCnt="5"/>
      <dgm:spPr/>
    </dgm:pt>
    <dgm:pt modelId="{A6759A76-5B7F-48E4-9E54-6D8E109320EB}" type="pres">
      <dgm:prSet presAssocID="{25DB0D0E-F5BC-453B-B4A3-C042B9778230}" presName="connectorText" presStyleLbl="sibTrans1D1" presStyleIdx="4" presStyleCnt="5"/>
      <dgm:spPr/>
    </dgm:pt>
    <dgm:pt modelId="{CDD404B9-016C-439E-991B-4B7DA924A8A1}" type="pres">
      <dgm:prSet presAssocID="{1D533EBD-34BE-49D9-B82A-806580B9E0C2}" presName="node" presStyleLbl="node1" presStyleIdx="5" presStyleCnt="6">
        <dgm:presLayoutVars>
          <dgm:bulletEnabled val="1"/>
        </dgm:presLayoutVars>
      </dgm:prSet>
      <dgm:spPr/>
    </dgm:pt>
  </dgm:ptLst>
  <dgm:cxnLst>
    <dgm:cxn modelId="{19590300-6738-421D-AF1C-299D5DEDA3D7}" type="presOf" srcId="{D9D5A28A-CBAE-4178-85DD-01E13B9619C0}" destId="{BE1F44FF-16E6-44A0-9361-E3BFA37E03FD}" srcOrd="0" destOrd="0" presId="urn:microsoft.com/office/officeart/2016/7/layout/RepeatingBendingProcessNew"/>
    <dgm:cxn modelId="{626E8E13-B845-4CBA-A38C-A30679CBE42C}" type="presOf" srcId="{AC4AB9D8-E864-4B79-90DA-C66CBC937B32}" destId="{D4412A13-B249-41E0-BF50-E840CB195818}" srcOrd="1" destOrd="0" presId="urn:microsoft.com/office/officeart/2016/7/layout/RepeatingBendingProcessNew"/>
    <dgm:cxn modelId="{AD44B81D-37CE-4886-AB91-E6CCE71A81DE}" type="presOf" srcId="{25DB0D0E-F5BC-453B-B4A3-C042B9778230}" destId="{A6759A76-5B7F-48E4-9E54-6D8E109320EB}" srcOrd="1" destOrd="0" presId="urn:microsoft.com/office/officeart/2016/7/layout/RepeatingBendingProcessNew"/>
    <dgm:cxn modelId="{28BB291E-AF8B-4A95-840B-1E27BAE716F2}" type="presOf" srcId="{1D533EBD-34BE-49D9-B82A-806580B9E0C2}" destId="{CDD404B9-016C-439E-991B-4B7DA924A8A1}" srcOrd="0" destOrd="0" presId="urn:microsoft.com/office/officeart/2016/7/layout/RepeatingBendingProcessNew"/>
    <dgm:cxn modelId="{FDDDDC5C-EF00-4008-A684-8BC63926CBAF}" srcId="{2CD0684C-31B9-4BFF-BBB1-4F9BFA7DDF94}" destId="{1D533EBD-34BE-49D9-B82A-806580B9E0C2}" srcOrd="5" destOrd="0" parTransId="{606CFD97-3695-4DE7-B51A-1B708FF50DDB}" sibTransId="{C11B2BD5-CBE6-4E5C-9141-094515985AF5}"/>
    <dgm:cxn modelId="{95F36D66-1483-4320-8073-C5B180D1C7FD}" srcId="{2CD0684C-31B9-4BFF-BBB1-4F9BFA7DDF94}" destId="{BC282D00-D716-4E59-AC7B-57F93E524FEA}" srcOrd="3" destOrd="0" parTransId="{63A26ABC-FD64-47A8-AAC0-81E1DEBC0C39}" sibTransId="{AC4AB9D8-E864-4B79-90DA-C66CBC937B32}"/>
    <dgm:cxn modelId="{97A5276B-AAC7-44A6-9B5E-9DF29C376530}" type="presOf" srcId="{2CD0684C-31B9-4BFF-BBB1-4F9BFA7DDF94}" destId="{A24CBD7B-2F49-4F49-87BD-6AE4C17D5584}" srcOrd="0" destOrd="0" presId="urn:microsoft.com/office/officeart/2016/7/layout/RepeatingBendingProcessNew"/>
    <dgm:cxn modelId="{67B4236D-E237-4A2D-81C4-73E08951167B}" type="presOf" srcId="{BC282D00-D716-4E59-AC7B-57F93E524FEA}" destId="{8FFC99DD-83E2-4EEE-8861-125693601BFC}" srcOrd="0" destOrd="0" presId="urn:microsoft.com/office/officeart/2016/7/layout/RepeatingBendingProcessNew"/>
    <dgm:cxn modelId="{82FCF06F-0EA6-4AB6-A68A-151E077B3BD3}" type="presOf" srcId="{25DB0D0E-F5BC-453B-B4A3-C042B9778230}" destId="{76DE7D57-1D46-4B05-BA91-B8B6E810A186}" srcOrd="0" destOrd="0" presId="urn:microsoft.com/office/officeart/2016/7/layout/RepeatingBendingProcessNew"/>
    <dgm:cxn modelId="{4C507175-5F02-4671-9872-3AE08BC3AD43}" type="presOf" srcId="{89A95F2F-56F8-4672-9903-AF8E9EC55B13}" destId="{8E6AA849-1E68-4BDA-AFF8-FE4E658EF6CA}" srcOrd="1" destOrd="0" presId="urn:microsoft.com/office/officeart/2016/7/layout/RepeatingBendingProcessNew"/>
    <dgm:cxn modelId="{E61E097D-A72D-4C7D-95D5-535CF8C85073}" srcId="{2CD0684C-31B9-4BFF-BBB1-4F9BFA7DDF94}" destId="{2B0AF010-ED05-43C7-916D-3C39897FBCBC}" srcOrd="1" destOrd="0" parTransId="{C7C1FCBE-9B3C-409A-90B5-91608C20F13E}" sibTransId="{D9D5A28A-CBAE-4178-85DD-01E13B9619C0}"/>
    <dgm:cxn modelId="{0D57098D-F982-4C7F-AF3E-1966022A85B6}" type="presOf" srcId="{DE10CE83-C817-4707-9181-AFA45B719AEA}" destId="{D92BE770-1874-43A8-B1D6-D2002580C25F}" srcOrd="0" destOrd="0" presId="urn:microsoft.com/office/officeart/2016/7/layout/RepeatingBendingProcessNew"/>
    <dgm:cxn modelId="{6D30BA8E-81D7-468E-B028-8339C581BECB}" type="presOf" srcId="{ACAD8C57-1841-4617-8870-3085063D07B9}" destId="{22E1CD7E-C56F-4E40-92E4-F6508FB5E508}" srcOrd="1" destOrd="0" presId="urn:microsoft.com/office/officeart/2016/7/layout/RepeatingBendingProcessNew"/>
    <dgm:cxn modelId="{60A8429E-184F-4EDF-A49D-98DA98B20BFD}" type="presOf" srcId="{BCF43CF1-706F-4798-AF4A-6C0BBD9B36A4}" destId="{16D532D3-A11D-4BF2-A15F-422605397BCE}" srcOrd="0" destOrd="0" presId="urn:microsoft.com/office/officeart/2016/7/layout/RepeatingBendingProcessNew"/>
    <dgm:cxn modelId="{5C5955A6-E404-4635-9562-52332DB0CC94}" type="presOf" srcId="{2B0AF010-ED05-43C7-916D-3C39897FBCBC}" destId="{08A88E7C-A4F2-4F0F-B45F-2DA8E0F120ED}" srcOrd="0" destOrd="0" presId="urn:microsoft.com/office/officeart/2016/7/layout/RepeatingBendingProcessNew"/>
    <dgm:cxn modelId="{6028B0B3-E4D8-44F1-8BA9-BFD29923807E}" srcId="{2CD0684C-31B9-4BFF-BBB1-4F9BFA7DDF94}" destId="{BCF43CF1-706F-4798-AF4A-6C0BBD9B36A4}" srcOrd="2" destOrd="0" parTransId="{255652DD-AC26-4ACA-AFB7-DBA00EB5887F}" sibTransId="{89A95F2F-56F8-4672-9903-AF8E9EC55B13}"/>
    <dgm:cxn modelId="{D924F5C5-16E3-42A5-91EE-E8BB048C976B}" type="presOf" srcId="{A80CE53B-C0B0-42A1-9E6C-4FD5CD69888E}" destId="{EC47237A-B39F-4442-B7E4-DDC25C50F269}" srcOrd="0" destOrd="0" presId="urn:microsoft.com/office/officeart/2016/7/layout/RepeatingBendingProcessNew"/>
    <dgm:cxn modelId="{7981B4CF-9065-4ED9-A328-9410E2C7B048}" type="presOf" srcId="{ACAD8C57-1841-4617-8870-3085063D07B9}" destId="{86F870C2-FC42-4A27-BB36-EE0A99F57B01}" srcOrd="0" destOrd="0" presId="urn:microsoft.com/office/officeart/2016/7/layout/RepeatingBendingProcessNew"/>
    <dgm:cxn modelId="{64C583EA-0FB6-49BB-BD72-E6B89E85405A}" type="presOf" srcId="{89A95F2F-56F8-4672-9903-AF8E9EC55B13}" destId="{C7462DE2-4077-4059-9F7D-FC92C93F10EF}" srcOrd="0" destOrd="0" presId="urn:microsoft.com/office/officeart/2016/7/layout/RepeatingBendingProcessNew"/>
    <dgm:cxn modelId="{D8D2BAEA-EB57-4CB5-A592-CA6FDE72612F}" srcId="{2CD0684C-31B9-4BFF-BBB1-4F9BFA7DDF94}" destId="{A80CE53B-C0B0-42A1-9E6C-4FD5CD69888E}" srcOrd="0" destOrd="0" parTransId="{A010B578-2B63-4F0B-AA3C-AA8638F78112}" sibTransId="{ACAD8C57-1841-4617-8870-3085063D07B9}"/>
    <dgm:cxn modelId="{63C522F5-4EE3-4D6C-AC9E-5091FC59B178}" srcId="{2CD0684C-31B9-4BFF-BBB1-4F9BFA7DDF94}" destId="{DE10CE83-C817-4707-9181-AFA45B719AEA}" srcOrd="4" destOrd="0" parTransId="{247C6DF1-2E3C-421C-80A4-1196BF5D6D5E}" sibTransId="{25DB0D0E-F5BC-453B-B4A3-C042B9778230}"/>
    <dgm:cxn modelId="{3236AEFA-0D36-4292-A9D3-CB70B7083973}" type="presOf" srcId="{AC4AB9D8-E864-4B79-90DA-C66CBC937B32}" destId="{8023D855-362F-4535-B2BC-FC5C66DA3F0B}" srcOrd="0" destOrd="0" presId="urn:microsoft.com/office/officeart/2016/7/layout/RepeatingBendingProcessNew"/>
    <dgm:cxn modelId="{7A41CAFD-50E0-437D-9D8F-976B44DC09AC}" type="presOf" srcId="{D9D5A28A-CBAE-4178-85DD-01E13B9619C0}" destId="{CA464E16-012E-4746-87FD-77085738A9B2}" srcOrd="1" destOrd="0" presId="urn:microsoft.com/office/officeart/2016/7/layout/RepeatingBendingProcessNew"/>
    <dgm:cxn modelId="{BA317DC5-0B98-4EE5-B27A-6E2F41DD620A}" type="presParOf" srcId="{A24CBD7B-2F49-4F49-87BD-6AE4C17D5584}" destId="{EC47237A-B39F-4442-B7E4-DDC25C50F269}" srcOrd="0" destOrd="0" presId="urn:microsoft.com/office/officeart/2016/7/layout/RepeatingBendingProcessNew"/>
    <dgm:cxn modelId="{03147591-6CEA-4E09-BBEA-8A47D736B994}" type="presParOf" srcId="{A24CBD7B-2F49-4F49-87BD-6AE4C17D5584}" destId="{86F870C2-FC42-4A27-BB36-EE0A99F57B01}" srcOrd="1" destOrd="0" presId="urn:microsoft.com/office/officeart/2016/7/layout/RepeatingBendingProcessNew"/>
    <dgm:cxn modelId="{FECBB575-E759-499D-B92C-7DF3C9EBA48E}" type="presParOf" srcId="{86F870C2-FC42-4A27-BB36-EE0A99F57B01}" destId="{22E1CD7E-C56F-4E40-92E4-F6508FB5E508}" srcOrd="0" destOrd="0" presId="urn:microsoft.com/office/officeart/2016/7/layout/RepeatingBendingProcessNew"/>
    <dgm:cxn modelId="{61061B54-D092-4732-9AAE-A45769E90479}" type="presParOf" srcId="{A24CBD7B-2F49-4F49-87BD-6AE4C17D5584}" destId="{08A88E7C-A4F2-4F0F-B45F-2DA8E0F120ED}" srcOrd="2" destOrd="0" presId="urn:microsoft.com/office/officeart/2016/7/layout/RepeatingBendingProcessNew"/>
    <dgm:cxn modelId="{6EC55475-DB25-40F3-A5CC-ACD43AFD3E9C}" type="presParOf" srcId="{A24CBD7B-2F49-4F49-87BD-6AE4C17D5584}" destId="{BE1F44FF-16E6-44A0-9361-E3BFA37E03FD}" srcOrd="3" destOrd="0" presId="urn:microsoft.com/office/officeart/2016/7/layout/RepeatingBendingProcessNew"/>
    <dgm:cxn modelId="{1C3385BD-7919-4231-BBCF-BA2D326B0ACF}" type="presParOf" srcId="{BE1F44FF-16E6-44A0-9361-E3BFA37E03FD}" destId="{CA464E16-012E-4746-87FD-77085738A9B2}" srcOrd="0" destOrd="0" presId="urn:microsoft.com/office/officeart/2016/7/layout/RepeatingBendingProcessNew"/>
    <dgm:cxn modelId="{791FB62A-AD0A-4DD0-8C61-BDCB4BA81AD7}" type="presParOf" srcId="{A24CBD7B-2F49-4F49-87BD-6AE4C17D5584}" destId="{16D532D3-A11D-4BF2-A15F-422605397BCE}" srcOrd="4" destOrd="0" presId="urn:microsoft.com/office/officeart/2016/7/layout/RepeatingBendingProcessNew"/>
    <dgm:cxn modelId="{DE369D32-EC64-4C2C-A8C5-C1D5C9ED8977}" type="presParOf" srcId="{A24CBD7B-2F49-4F49-87BD-6AE4C17D5584}" destId="{C7462DE2-4077-4059-9F7D-FC92C93F10EF}" srcOrd="5" destOrd="0" presId="urn:microsoft.com/office/officeart/2016/7/layout/RepeatingBendingProcessNew"/>
    <dgm:cxn modelId="{DAF4115A-76C2-4DE2-BDB6-9F72216C23EC}" type="presParOf" srcId="{C7462DE2-4077-4059-9F7D-FC92C93F10EF}" destId="{8E6AA849-1E68-4BDA-AFF8-FE4E658EF6CA}" srcOrd="0" destOrd="0" presId="urn:microsoft.com/office/officeart/2016/7/layout/RepeatingBendingProcessNew"/>
    <dgm:cxn modelId="{C56700C8-31A4-416B-86D2-1A4469D77431}" type="presParOf" srcId="{A24CBD7B-2F49-4F49-87BD-6AE4C17D5584}" destId="{8FFC99DD-83E2-4EEE-8861-125693601BFC}" srcOrd="6" destOrd="0" presId="urn:microsoft.com/office/officeart/2016/7/layout/RepeatingBendingProcessNew"/>
    <dgm:cxn modelId="{FCE588A5-FAC1-468C-9B32-84792201D9C6}" type="presParOf" srcId="{A24CBD7B-2F49-4F49-87BD-6AE4C17D5584}" destId="{8023D855-362F-4535-B2BC-FC5C66DA3F0B}" srcOrd="7" destOrd="0" presId="urn:microsoft.com/office/officeart/2016/7/layout/RepeatingBendingProcessNew"/>
    <dgm:cxn modelId="{99363234-946A-45A9-BD39-BD4C0D3BC6D5}" type="presParOf" srcId="{8023D855-362F-4535-B2BC-FC5C66DA3F0B}" destId="{D4412A13-B249-41E0-BF50-E840CB195818}" srcOrd="0" destOrd="0" presId="urn:microsoft.com/office/officeart/2016/7/layout/RepeatingBendingProcessNew"/>
    <dgm:cxn modelId="{B56722A8-E6C9-4941-9414-56C812401ACA}" type="presParOf" srcId="{A24CBD7B-2F49-4F49-87BD-6AE4C17D5584}" destId="{D92BE770-1874-43A8-B1D6-D2002580C25F}" srcOrd="8" destOrd="0" presId="urn:microsoft.com/office/officeart/2016/7/layout/RepeatingBendingProcessNew"/>
    <dgm:cxn modelId="{6A0940BD-390B-4DC4-9681-B70D235AEB77}" type="presParOf" srcId="{A24CBD7B-2F49-4F49-87BD-6AE4C17D5584}" destId="{76DE7D57-1D46-4B05-BA91-B8B6E810A186}" srcOrd="9" destOrd="0" presId="urn:microsoft.com/office/officeart/2016/7/layout/RepeatingBendingProcessNew"/>
    <dgm:cxn modelId="{A0D1BF6C-4EB3-4F66-8D45-351084B7E618}" type="presParOf" srcId="{76DE7D57-1D46-4B05-BA91-B8B6E810A186}" destId="{A6759A76-5B7F-48E4-9E54-6D8E109320EB}" srcOrd="0" destOrd="0" presId="urn:microsoft.com/office/officeart/2016/7/layout/RepeatingBendingProcessNew"/>
    <dgm:cxn modelId="{15CBD486-5858-4800-937A-256A2E13CF30}" type="presParOf" srcId="{A24CBD7B-2F49-4F49-87BD-6AE4C17D5584}" destId="{CDD404B9-016C-439E-991B-4B7DA924A8A1}" srcOrd="10" destOrd="0" presId="urn:microsoft.com/office/officeart/2016/7/layout/RepeatingBendingProcessNew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546735-E384-4D04-B817-0DD792545469}">
      <dsp:nvSpPr>
        <dsp:cNvPr id="0" name=""/>
        <dsp:cNvSpPr/>
      </dsp:nvSpPr>
      <dsp:spPr>
        <a:xfrm>
          <a:off x="65292" y="999"/>
          <a:ext cx="2103231" cy="12619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 err="1">
              <a:solidFill>
                <a:schemeClr val="tx1"/>
              </a:solidFill>
            </a:rPr>
            <a:t>Skydd</a:t>
          </a:r>
          <a:r>
            <a:rPr lang="en-US" sz="1100" kern="1200" dirty="0">
              <a:solidFill>
                <a:schemeClr val="tx1"/>
              </a:solidFill>
            </a:rPr>
            <a:t> av </a:t>
          </a:r>
          <a:r>
            <a:rPr lang="en-US" sz="1100" kern="1200" dirty="0" err="1">
              <a:solidFill>
                <a:schemeClr val="tx1"/>
              </a:solidFill>
            </a:rPr>
            <a:t>redaktionellt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oberoende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där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journalister</a:t>
          </a:r>
          <a:r>
            <a:rPr lang="en-US" sz="1100" kern="1200" dirty="0">
              <a:solidFill>
                <a:schemeClr val="tx1"/>
              </a:solidFill>
            </a:rPr>
            <a:t> ska </a:t>
          </a:r>
          <a:r>
            <a:rPr lang="en-US" sz="1100" kern="1200" dirty="0" err="1">
              <a:solidFill>
                <a:schemeClr val="tx1"/>
              </a:solidFill>
            </a:rPr>
            <a:t>kunna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verka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fritt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utan</a:t>
          </a:r>
          <a:r>
            <a:rPr lang="en-US" sz="1100" kern="1200" dirty="0">
              <a:solidFill>
                <a:schemeClr val="tx1"/>
              </a:solidFill>
            </a:rPr>
            <a:t> extern </a:t>
          </a:r>
          <a:r>
            <a:rPr lang="en-US" sz="1100" kern="1200" dirty="0" err="1">
              <a:solidFill>
                <a:schemeClr val="tx1"/>
              </a:solidFill>
            </a:rPr>
            <a:t>påverkan</a:t>
          </a:r>
          <a:r>
            <a:rPr lang="en-US" sz="1100" kern="1200" dirty="0">
              <a:solidFill>
                <a:schemeClr val="tx1"/>
              </a:solidFill>
            </a:rPr>
            <a:t>.</a:t>
          </a:r>
        </a:p>
      </dsp:txBody>
      <dsp:txXfrm>
        <a:off x="65292" y="999"/>
        <a:ext cx="2103231" cy="1261938"/>
      </dsp:txXfrm>
    </dsp:sp>
    <dsp:sp modelId="{679AB5AB-E922-481E-9A3B-AE63114D77B6}">
      <dsp:nvSpPr>
        <dsp:cNvPr id="0" name=""/>
        <dsp:cNvSpPr/>
      </dsp:nvSpPr>
      <dsp:spPr>
        <a:xfrm>
          <a:off x="2378846" y="999"/>
          <a:ext cx="2103231" cy="12619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 err="1">
              <a:solidFill>
                <a:schemeClr val="tx1"/>
              </a:solidFill>
            </a:rPr>
            <a:t>Skydd</a:t>
          </a:r>
          <a:r>
            <a:rPr lang="en-US" sz="1100" kern="1200" dirty="0">
              <a:solidFill>
                <a:schemeClr val="tx1"/>
              </a:solidFill>
            </a:rPr>
            <a:t> av </a:t>
          </a:r>
          <a:r>
            <a:rPr lang="en-US" sz="1100" kern="1200" dirty="0" err="1">
              <a:solidFill>
                <a:schemeClr val="tx1"/>
              </a:solidFill>
            </a:rPr>
            <a:t>journalistiska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källor</a:t>
          </a:r>
          <a:r>
            <a:rPr lang="en-US" sz="1100" kern="1200" dirty="0">
              <a:solidFill>
                <a:schemeClr val="tx1"/>
              </a:solidFill>
            </a:rPr>
            <a:t>, </a:t>
          </a:r>
          <a:r>
            <a:rPr lang="en-US" sz="1100" kern="1200" dirty="0" err="1">
              <a:solidFill>
                <a:schemeClr val="tx1"/>
              </a:solidFill>
            </a:rPr>
            <a:t>inklusive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skydd</a:t>
          </a:r>
          <a:r>
            <a:rPr lang="en-US" sz="1100" kern="1200" dirty="0">
              <a:solidFill>
                <a:schemeClr val="tx1"/>
              </a:solidFill>
            </a:rPr>
            <a:t> mot </a:t>
          </a:r>
          <a:r>
            <a:rPr lang="en-US" sz="1100" kern="1200" dirty="0" err="1">
              <a:solidFill>
                <a:schemeClr val="tx1"/>
              </a:solidFill>
            </a:rPr>
            <a:t>användning</a:t>
          </a:r>
          <a:r>
            <a:rPr lang="en-US" sz="1100" kern="1200" dirty="0">
              <a:solidFill>
                <a:schemeClr val="tx1"/>
              </a:solidFill>
            </a:rPr>
            <a:t> av </a:t>
          </a:r>
          <a:r>
            <a:rPr lang="en-US" sz="1100" kern="1200" dirty="0" err="1">
              <a:solidFill>
                <a:schemeClr val="tx1"/>
              </a:solidFill>
            </a:rPr>
            <a:t>spionprogram</a:t>
          </a:r>
          <a:r>
            <a:rPr lang="en-US" sz="1100" kern="1200" dirty="0">
              <a:solidFill>
                <a:schemeClr val="tx1"/>
              </a:solidFill>
            </a:rPr>
            <a:t>.</a:t>
          </a:r>
        </a:p>
      </dsp:txBody>
      <dsp:txXfrm>
        <a:off x="2378846" y="999"/>
        <a:ext cx="2103231" cy="1261938"/>
      </dsp:txXfrm>
    </dsp:sp>
    <dsp:sp modelId="{4547D895-DFEF-40DF-8A5C-F8E887575936}">
      <dsp:nvSpPr>
        <dsp:cNvPr id="0" name=""/>
        <dsp:cNvSpPr/>
      </dsp:nvSpPr>
      <dsp:spPr>
        <a:xfrm>
          <a:off x="4692401" y="999"/>
          <a:ext cx="2103231" cy="12619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>
              <a:solidFill>
                <a:schemeClr val="tx1"/>
              </a:solidFill>
            </a:rPr>
            <a:t>Public service-</a:t>
          </a:r>
          <a:r>
            <a:rPr lang="en-US" sz="1100" kern="1200" dirty="0" err="1">
              <a:solidFill>
                <a:schemeClr val="tx1"/>
              </a:solidFill>
            </a:rPr>
            <a:t>medier</a:t>
          </a:r>
          <a:r>
            <a:rPr lang="en-US" sz="1100" kern="1200" dirty="0">
              <a:solidFill>
                <a:schemeClr val="tx1"/>
              </a:solidFill>
            </a:rPr>
            <a:t> ska </a:t>
          </a:r>
          <a:r>
            <a:rPr lang="en-US" sz="1100" kern="1200" dirty="0" err="1">
              <a:solidFill>
                <a:schemeClr val="tx1"/>
              </a:solidFill>
            </a:rPr>
            <a:t>fungera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oberoende</a:t>
          </a:r>
          <a:r>
            <a:rPr lang="en-US" sz="1100" kern="1200" dirty="0">
              <a:solidFill>
                <a:schemeClr val="tx1"/>
              </a:solidFill>
            </a:rPr>
            <a:t> av </a:t>
          </a:r>
          <a:r>
            <a:rPr lang="en-US" sz="1100" kern="1200" dirty="0" err="1">
              <a:solidFill>
                <a:schemeClr val="tx1"/>
              </a:solidFill>
            </a:rPr>
            <a:t>politisk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eller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ekonomisk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påverkan</a:t>
          </a:r>
          <a:r>
            <a:rPr lang="en-US" sz="1100" kern="1200" dirty="0">
              <a:solidFill>
                <a:schemeClr val="tx1"/>
              </a:solidFill>
            </a:rPr>
            <a:t>.</a:t>
          </a:r>
        </a:p>
      </dsp:txBody>
      <dsp:txXfrm>
        <a:off x="4692401" y="999"/>
        <a:ext cx="2103231" cy="1261938"/>
      </dsp:txXfrm>
    </dsp:sp>
    <dsp:sp modelId="{079A912A-10A8-4778-AFA6-C98C6417A453}">
      <dsp:nvSpPr>
        <dsp:cNvPr id="0" name=""/>
        <dsp:cNvSpPr/>
      </dsp:nvSpPr>
      <dsp:spPr>
        <a:xfrm>
          <a:off x="7005956" y="999"/>
          <a:ext cx="2103231" cy="12619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 err="1">
              <a:solidFill>
                <a:schemeClr val="tx1"/>
              </a:solidFill>
            </a:rPr>
            <a:t>Ägandeförhållanden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inom</a:t>
          </a:r>
          <a:r>
            <a:rPr lang="en-US" sz="1100" kern="1200" dirty="0">
              <a:solidFill>
                <a:schemeClr val="tx1"/>
              </a:solidFill>
            </a:rPr>
            <a:t> media ska </a:t>
          </a:r>
          <a:r>
            <a:rPr lang="en-US" sz="1100" kern="1200" dirty="0" err="1">
              <a:solidFill>
                <a:schemeClr val="tx1"/>
              </a:solidFill>
            </a:rPr>
            <a:t>vara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tydliga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och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transparenta</a:t>
          </a:r>
          <a:r>
            <a:rPr lang="en-US" sz="1100" kern="1200" dirty="0">
              <a:solidFill>
                <a:schemeClr val="tx1"/>
              </a:solidFill>
            </a:rPr>
            <a:t>.</a:t>
          </a:r>
        </a:p>
      </dsp:txBody>
      <dsp:txXfrm>
        <a:off x="7005956" y="999"/>
        <a:ext cx="2103231" cy="1261938"/>
      </dsp:txXfrm>
    </dsp:sp>
    <dsp:sp modelId="{E5E525D7-C208-4D91-9883-9EBC62CCBE10}">
      <dsp:nvSpPr>
        <dsp:cNvPr id="0" name=""/>
        <dsp:cNvSpPr/>
      </dsp:nvSpPr>
      <dsp:spPr>
        <a:xfrm>
          <a:off x="65292" y="1473262"/>
          <a:ext cx="2103231" cy="12619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 err="1">
              <a:solidFill>
                <a:schemeClr val="tx1"/>
              </a:solidFill>
            </a:rPr>
            <a:t>Medier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skyddas</a:t>
          </a:r>
          <a:r>
            <a:rPr lang="en-US" sz="1100" kern="1200" dirty="0">
              <a:solidFill>
                <a:schemeClr val="tx1"/>
              </a:solidFill>
            </a:rPr>
            <a:t> mot </a:t>
          </a:r>
          <a:r>
            <a:rPr lang="en-US" sz="1100" kern="1200" dirty="0" err="1">
              <a:solidFill>
                <a:schemeClr val="tx1"/>
              </a:solidFill>
            </a:rPr>
            <a:t>obefogad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borttagning</a:t>
          </a:r>
          <a:r>
            <a:rPr lang="en-US" sz="1100" kern="1200" dirty="0">
              <a:solidFill>
                <a:schemeClr val="tx1"/>
              </a:solidFill>
            </a:rPr>
            <a:t> av </a:t>
          </a:r>
          <a:r>
            <a:rPr lang="en-US" sz="1100" kern="1200" dirty="0" err="1">
              <a:solidFill>
                <a:schemeClr val="tx1"/>
              </a:solidFill>
            </a:rPr>
            <a:t>innehåll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från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stora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onlineplattformar</a:t>
          </a:r>
          <a:r>
            <a:rPr lang="en-US" sz="1100" kern="1200" dirty="0">
              <a:solidFill>
                <a:schemeClr val="tx1"/>
              </a:solidFill>
            </a:rPr>
            <a:t>.</a:t>
          </a:r>
        </a:p>
      </dsp:txBody>
      <dsp:txXfrm>
        <a:off x="65292" y="1473262"/>
        <a:ext cx="2103231" cy="1261938"/>
      </dsp:txXfrm>
    </dsp:sp>
    <dsp:sp modelId="{17EE47BF-10DB-4BB9-8C5D-4C154215C388}">
      <dsp:nvSpPr>
        <dsp:cNvPr id="0" name=""/>
        <dsp:cNvSpPr/>
      </dsp:nvSpPr>
      <dsp:spPr>
        <a:xfrm>
          <a:off x="2378846" y="1473262"/>
          <a:ext cx="2103231" cy="12619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 err="1">
              <a:solidFill>
                <a:schemeClr val="tx1"/>
              </a:solidFill>
            </a:rPr>
            <a:t>Rätt</a:t>
          </a:r>
          <a:r>
            <a:rPr lang="en-US" sz="1100" kern="1200" dirty="0">
              <a:solidFill>
                <a:schemeClr val="tx1"/>
              </a:solidFill>
            </a:rPr>
            <a:t> för </a:t>
          </a:r>
          <a:r>
            <a:rPr lang="en-US" sz="1100" kern="1200" dirty="0" err="1">
              <a:solidFill>
                <a:schemeClr val="tx1"/>
              </a:solidFill>
            </a:rPr>
            <a:t>användare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att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anpassa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medieinnehåll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på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olika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enheter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och</a:t>
          </a:r>
          <a:r>
            <a:rPr lang="en-US" sz="1100" kern="1200" dirty="0">
              <a:solidFill>
                <a:schemeClr val="tx1"/>
              </a:solidFill>
            </a:rPr>
            <a:t> i </a:t>
          </a:r>
          <a:r>
            <a:rPr lang="en-US" sz="1100" kern="1200" dirty="0" err="1">
              <a:solidFill>
                <a:schemeClr val="tx1"/>
              </a:solidFill>
            </a:rPr>
            <a:t>gränssnitt</a:t>
          </a:r>
          <a:r>
            <a:rPr lang="en-US" sz="1100" kern="1200" dirty="0">
              <a:solidFill>
                <a:schemeClr val="tx1"/>
              </a:solidFill>
            </a:rPr>
            <a:t>.</a:t>
          </a:r>
        </a:p>
      </dsp:txBody>
      <dsp:txXfrm>
        <a:off x="2378846" y="1473262"/>
        <a:ext cx="2103231" cy="1261938"/>
      </dsp:txXfrm>
    </dsp:sp>
    <dsp:sp modelId="{D35D5BB4-E976-4A16-A06A-285FCCE8971B}">
      <dsp:nvSpPr>
        <dsp:cNvPr id="0" name=""/>
        <dsp:cNvSpPr/>
      </dsp:nvSpPr>
      <dsp:spPr>
        <a:xfrm>
          <a:off x="4692401" y="1473262"/>
          <a:ext cx="2103231" cy="12619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 err="1">
              <a:solidFill>
                <a:schemeClr val="tx1"/>
              </a:solidFill>
            </a:rPr>
            <a:t>Tydliga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regler</a:t>
          </a:r>
          <a:r>
            <a:rPr lang="en-US" sz="1100" kern="1200" dirty="0">
              <a:solidFill>
                <a:schemeClr val="tx1"/>
              </a:solidFill>
            </a:rPr>
            <a:t> för </a:t>
          </a:r>
          <a:r>
            <a:rPr lang="en-US" sz="1100" kern="1200" dirty="0" err="1">
              <a:solidFill>
                <a:schemeClr val="tx1"/>
              </a:solidFill>
            </a:rPr>
            <a:t>transparens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och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tilldelning</a:t>
          </a:r>
          <a:r>
            <a:rPr lang="en-US" sz="1100" kern="1200" dirty="0">
              <a:solidFill>
                <a:schemeClr val="tx1"/>
              </a:solidFill>
            </a:rPr>
            <a:t> av </a:t>
          </a:r>
          <a:r>
            <a:rPr lang="en-US" sz="1100" kern="1200" dirty="0" err="1">
              <a:solidFill>
                <a:schemeClr val="tx1"/>
              </a:solidFill>
            </a:rPr>
            <a:t>medel</a:t>
          </a:r>
          <a:r>
            <a:rPr lang="en-US" sz="1100" kern="1200" dirty="0">
              <a:solidFill>
                <a:schemeClr val="tx1"/>
              </a:solidFill>
            </a:rPr>
            <a:t> för </a:t>
          </a:r>
          <a:r>
            <a:rPr lang="en-US" sz="1100" kern="1200" dirty="0" err="1">
              <a:solidFill>
                <a:schemeClr val="tx1"/>
              </a:solidFill>
            </a:rPr>
            <a:t>statlig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annonsering</a:t>
          </a:r>
          <a:r>
            <a:rPr lang="en-US" sz="1100" kern="1200" dirty="0">
              <a:solidFill>
                <a:schemeClr val="tx1"/>
              </a:solidFill>
            </a:rPr>
            <a:t> till </a:t>
          </a:r>
          <a:r>
            <a:rPr lang="en-US" sz="1100" kern="1200" dirty="0" err="1">
              <a:solidFill>
                <a:schemeClr val="tx1"/>
              </a:solidFill>
            </a:rPr>
            <a:t>medietjänsteleverantörer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och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onlineplattformar</a:t>
          </a:r>
          <a:r>
            <a:rPr lang="en-US" sz="1100" kern="1200" dirty="0">
              <a:solidFill>
                <a:schemeClr val="tx1"/>
              </a:solidFill>
            </a:rPr>
            <a:t>.</a:t>
          </a:r>
        </a:p>
      </dsp:txBody>
      <dsp:txXfrm>
        <a:off x="4692401" y="1473262"/>
        <a:ext cx="2103231" cy="1261938"/>
      </dsp:txXfrm>
    </dsp:sp>
    <dsp:sp modelId="{581E68EA-924E-49AB-B5F7-0AE5ACC4DED5}">
      <dsp:nvSpPr>
        <dsp:cNvPr id="0" name=""/>
        <dsp:cNvSpPr/>
      </dsp:nvSpPr>
      <dsp:spPr>
        <a:xfrm>
          <a:off x="7005956" y="1473262"/>
          <a:ext cx="2103231" cy="12619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 err="1">
              <a:solidFill>
                <a:schemeClr val="tx1"/>
              </a:solidFill>
            </a:rPr>
            <a:t>Medlemsstaterna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måste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bedöma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effekten</a:t>
          </a:r>
          <a:r>
            <a:rPr lang="en-US" sz="1100" kern="1200" dirty="0">
              <a:solidFill>
                <a:schemeClr val="tx1"/>
              </a:solidFill>
            </a:rPr>
            <a:t> av </a:t>
          </a:r>
          <a:r>
            <a:rPr lang="en-US" sz="1100" kern="1200" dirty="0" err="1">
              <a:solidFill>
                <a:schemeClr val="tx1"/>
              </a:solidFill>
            </a:rPr>
            <a:t>stora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mediemarknadskoncentrationer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avseende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mångfald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och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oberoende</a:t>
          </a:r>
          <a:r>
            <a:rPr lang="en-US" sz="1100" kern="1200" dirty="0">
              <a:solidFill>
                <a:schemeClr val="tx1"/>
              </a:solidFill>
            </a:rPr>
            <a:t>.</a:t>
          </a:r>
        </a:p>
      </dsp:txBody>
      <dsp:txXfrm>
        <a:off x="7005956" y="1473262"/>
        <a:ext cx="2103231" cy="1261938"/>
      </dsp:txXfrm>
    </dsp:sp>
    <dsp:sp modelId="{1CAC4498-A132-47A4-99B0-B1A92155897A}">
      <dsp:nvSpPr>
        <dsp:cNvPr id="0" name=""/>
        <dsp:cNvSpPr/>
      </dsp:nvSpPr>
      <dsp:spPr>
        <a:xfrm>
          <a:off x="3665162" y="2877947"/>
          <a:ext cx="2103231" cy="12619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 err="1">
              <a:solidFill>
                <a:schemeClr val="tx1"/>
              </a:solidFill>
            </a:rPr>
            <a:t>Transparens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kring</a:t>
          </a:r>
          <a:r>
            <a:rPr lang="en-US" sz="1100" kern="1200" dirty="0">
              <a:solidFill>
                <a:schemeClr val="tx1"/>
              </a:solidFill>
            </a:rPr>
            <a:t> </a:t>
          </a:r>
          <a:r>
            <a:rPr lang="en-US" sz="1100" kern="1200" dirty="0" err="1">
              <a:solidFill>
                <a:schemeClr val="tx1"/>
              </a:solidFill>
            </a:rPr>
            <a:t>publikmätningssystem</a:t>
          </a:r>
          <a:endParaRPr lang="en-US" sz="1100" kern="1200" dirty="0">
            <a:solidFill>
              <a:schemeClr val="tx1"/>
            </a:solidFill>
          </a:endParaRPr>
        </a:p>
      </dsp:txBody>
      <dsp:txXfrm>
        <a:off x="3665162" y="2877947"/>
        <a:ext cx="2103231" cy="126193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F7C8B7-CCA3-48D2-8D53-B24A10718D2C}">
      <dsp:nvSpPr>
        <dsp:cNvPr id="0" name=""/>
        <dsp:cNvSpPr/>
      </dsp:nvSpPr>
      <dsp:spPr>
        <a:xfrm>
          <a:off x="0" y="513"/>
          <a:ext cx="9174480" cy="1202124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324F853-EEAA-492B-8CFD-63A65F3E9C50}">
      <dsp:nvSpPr>
        <dsp:cNvPr id="0" name=""/>
        <dsp:cNvSpPr/>
      </dsp:nvSpPr>
      <dsp:spPr>
        <a:xfrm>
          <a:off x="363642" y="270991"/>
          <a:ext cx="661168" cy="66116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6F0403-900D-4BF7-A19A-38FBF2EC1138}">
      <dsp:nvSpPr>
        <dsp:cNvPr id="0" name=""/>
        <dsp:cNvSpPr/>
      </dsp:nvSpPr>
      <dsp:spPr>
        <a:xfrm>
          <a:off x="1388453" y="513"/>
          <a:ext cx="7786026" cy="12021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225" tIns="127225" rIns="127225" bIns="127225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 err="1"/>
            <a:t>Förordningen</a:t>
          </a:r>
          <a:r>
            <a:rPr lang="en-US" sz="2500" kern="1200" dirty="0"/>
            <a:t> </a:t>
          </a:r>
          <a:r>
            <a:rPr lang="en-US" sz="2500" kern="1200" dirty="0" err="1"/>
            <a:t>trädde</a:t>
          </a:r>
          <a:r>
            <a:rPr lang="en-US" sz="2500" kern="1200" dirty="0"/>
            <a:t> </a:t>
          </a:r>
          <a:r>
            <a:rPr lang="en-US" sz="2500" kern="1200" dirty="0" err="1"/>
            <a:t>i</a:t>
          </a:r>
          <a:r>
            <a:rPr lang="en-US" sz="2500" kern="1200" dirty="0"/>
            <a:t> kraft den 7 </a:t>
          </a:r>
          <a:r>
            <a:rPr lang="en-US" sz="2500" kern="1200" dirty="0" err="1"/>
            <a:t>maj</a:t>
          </a:r>
          <a:r>
            <a:rPr lang="en-US" sz="2500" kern="1200" dirty="0"/>
            <a:t> 2025.</a:t>
          </a:r>
        </a:p>
      </dsp:txBody>
      <dsp:txXfrm>
        <a:off x="1388453" y="513"/>
        <a:ext cx="7786026" cy="1202124"/>
      </dsp:txXfrm>
    </dsp:sp>
    <dsp:sp modelId="{5761E93B-AAFB-45FF-A6CD-5F038197DB91}">
      <dsp:nvSpPr>
        <dsp:cNvPr id="0" name=""/>
        <dsp:cNvSpPr/>
      </dsp:nvSpPr>
      <dsp:spPr>
        <a:xfrm>
          <a:off x="0" y="1503169"/>
          <a:ext cx="9174480" cy="1202124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5154BF-3AC1-4079-B09D-221FC78D716F}">
      <dsp:nvSpPr>
        <dsp:cNvPr id="0" name=""/>
        <dsp:cNvSpPr/>
      </dsp:nvSpPr>
      <dsp:spPr>
        <a:xfrm>
          <a:off x="363642" y="1773647"/>
          <a:ext cx="661168" cy="661168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648ABE5-E5A6-4460-AB38-13D927E20D70}">
      <dsp:nvSpPr>
        <dsp:cNvPr id="0" name=""/>
        <dsp:cNvSpPr/>
      </dsp:nvSpPr>
      <dsp:spPr>
        <a:xfrm>
          <a:off x="1388453" y="1503169"/>
          <a:ext cx="7786026" cy="12021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225" tIns="127225" rIns="127225" bIns="127225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De flesta reglerna började gälla den 8 augusti 2025.</a:t>
          </a:r>
        </a:p>
      </dsp:txBody>
      <dsp:txXfrm>
        <a:off x="1388453" y="1503169"/>
        <a:ext cx="7786026" cy="1202124"/>
      </dsp:txXfrm>
    </dsp:sp>
    <dsp:sp modelId="{3F7FF1D9-5E8F-471F-906A-8C085D294A3A}">
      <dsp:nvSpPr>
        <dsp:cNvPr id="0" name=""/>
        <dsp:cNvSpPr/>
      </dsp:nvSpPr>
      <dsp:spPr>
        <a:xfrm>
          <a:off x="0" y="3005824"/>
          <a:ext cx="9174480" cy="1202124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E0ECC37-6FBC-4EF4-AD10-ADCD5731D376}">
      <dsp:nvSpPr>
        <dsp:cNvPr id="0" name=""/>
        <dsp:cNvSpPr/>
      </dsp:nvSpPr>
      <dsp:spPr>
        <a:xfrm>
          <a:off x="363642" y="3276302"/>
          <a:ext cx="661168" cy="661168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EDE5A48-63BC-4CED-96B0-4E3DE99027AB}">
      <dsp:nvSpPr>
        <dsp:cNvPr id="0" name=""/>
        <dsp:cNvSpPr/>
      </dsp:nvSpPr>
      <dsp:spPr>
        <a:xfrm>
          <a:off x="1388453" y="3005824"/>
          <a:ext cx="7786026" cy="12021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225" tIns="127225" rIns="127225" bIns="127225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 err="1"/>
            <a:t>Kompletterande</a:t>
          </a:r>
          <a:r>
            <a:rPr lang="en-US" sz="2500" kern="1200" dirty="0"/>
            <a:t> </a:t>
          </a:r>
          <a:r>
            <a:rPr lang="en-US" sz="2500" kern="1200" dirty="0" err="1"/>
            <a:t>svensk</a:t>
          </a:r>
          <a:r>
            <a:rPr lang="en-US" sz="2500" kern="1200" dirty="0"/>
            <a:t> </a:t>
          </a:r>
          <a:r>
            <a:rPr lang="en-US" sz="2500" kern="1200" dirty="0" err="1"/>
            <a:t>lagstiftning</a:t>
          </a:r>
          <a:r>
            <a:rPr lang="en-US" sz="2500" kern="1200" dirty="0"/>
            <a:t> </a:t>
          </a:r>
          <a:r>
            <a:rPr lang="en-US" sz="2500" kern="1200" dirty="0" err="1"/>
            <a:t>föreslås</a:t>
          </a:r>
          <a:r>
            <a:rPr lang="en-US" sz="2500" kern="1200" dirty="0"/>
            <a:t> </a:t>
          </a:r>
          <a:r>
            <a:rPr lang="en-US" sz="2500" kern="1200" dirty="0" err="1"/>
            <a:t>träda</a:t>
          </a:r>
          <a:r>
            <a:rPr lang="en-US" sz="2500" kern="1200" dirty="0"/>
            <a:t> </a:t>
          </a:r>
          <a:r>
            <a:rPr lang="en-US" sz="2500" kern="1200" dirty="0" err="1"/>
            <a:t>i</a:t>
          </a:r>
          <a:r>
            <a:rPr lang="en-US" sz="2500" kern="1200" dirty="0"/>
            <a:t> kraft den 1 </a:t>
          </a:r>
          <a:r>
            <a:rPr lang="en-US" sz="2500" kern="1200" dirty="0" err="1"/>
            <a:t>januari</a:t>
          </a:r>
          <a:r>
            <a:rPr lang="en-US" sz="2500" kern="1200" dirty="0"/>
            <a:t> 2026.</a:t>
          </a:r>
        </a:p>
      </dsp:txBody>
      <dsp:txXfrm>
        <a:off x="1388453" y="3005824"/>
        <a:ext cx="7786026" cy="120212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F870C2-FC42-4A27-BB36-EE0A99F57B01}">
      <dsp:nvSpPr>
        <dsp:cNvPr id="0" name=""/>
        <dsp:cNvSpPr/>
      </dsp:nvSpPr>
      <dsp:spPr>
        <a:xfrm>
          <a:off x="2652751" y="959791"/>
          <a:ext cx="578329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78329" y="45720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926692" y="1002466"/>
        <a:ext cx="30446" cy="6089"/>
      </dsp:txXfrm>
    </dsp:sp>
    <dsp:sp modelId="{EC47237A-B39F-4442-B7E4-DDC25C50F269}">
      <dsp:nvSpPr>
        <dsp:cNvPr id="0" name=""/>
        <dsp:cNvSpPr/>
      </dsp:nvSpPr>
      <dsp:spPr>
        <a:xfrm>
          <a:off x="7033" y="211255"/>
          <a:ext cx="2647518" cy="158851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9731" tIns="136175" rIns="129731" bIns="13617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>
              <a:solidFill>
                <a:schemeClr val="tx1"/>
              </a:solidFill>
            </a:rPr>
            <a:t>Stora </a:t>
          </a:r>
          <a:r>
            <a:rPr lang="en-US" sz="1700" kern="1200" dirty="0" err="1">
              <a:solidFill>
                <a:schemeClr val="tx1"/>
              </a:solidFill>
            </a:rPr>
            <a:t>delar</a:t>
          </a:r>
          <a:r>
            <a:rPr lang="en-US" sz="1700" kern="1200" dirty="0">
              <a:solidFill>
                <a:schemeClr val="tx1"/>
              </a:solidFill>
            </a:rPr>
            <a:t> av </a:t>
          </a:r>
          <a:r>
            <a:rPr lang="en-US" sz="1700" kern="1200" dirty="0" err="1">
              <a:solidFill>
                <a:schemeClr val="tx1"/>
              </a:solidFill>
            </a:rPr>
            <a:t>Sveriges</a:t>
          </a:r>
          <a:r>
            <a:rPr lang="en-US" sz="1700" kern="1200" dirty="0">
              <a:solidFill>
                <a:schemeClr val="tx1"/>
              </a:solidFill>
            </a:rPr>
            <a:t> </a:t>
          </a:r>
          <a:r>
            <a:rPr lang="en-US" sz="1700" kern="1200" dirty="0" err="1">
              <a:solidFill>
                <a:schemeClr val="tx1"/>
              </a:solidFill>
            </a:rPr>
            <a:t>mediebransch</a:t>
          </a:r>
          <a:r>
            <a:rPr lang="en-US" sz="1700" kern="1200" dirty="0">
              <a:solidFill>
                <a:schemeClr val="tx1"/>
              </a:solidFill>
            </a:rPr>
            <a:t> </a:t>
          </a:r>
          <a:r>
            <a:rPr lang="en-US" sz="1700" kern="1200" dirty="0" err="1">
              <a:solidFill>
                <a:schemeClr val="tx1"/>
              </a:solidFill>
            </a:rPr>
            <a:t>och</a:t>
          </a:r>
          <a:r>
            <a:rPr lang="en-US" sz="1700" kern="1200" dirty="0">
              <a:solidFill>
                <a:schemeClr val="tx1"/>
              </a:solidFill>
            </a:rPr>
            <a:t> </a:t>
          </a:r>
          <a:r>
            <a:rPr lang="en-US" sz="1700" kern="1200" dirty="0" err="1">
              <a:solidFill>
                <a:schemeClr val="tx1"/>
              </a:solidFill>
            </a:rPr>
            <a:t>myndigheter</a:t>
          </a:r>
          <a:r>
            <a:rPr lang="en-US" sz="1700" kern="1200" dirty="0">
              <a:solidFill>
                <a:schemeClr val="tx1"/>
              </a:solidFill>
            </a:rPr>
            <a:t> </a:t>
          </a:r>
        </a:p>
      </dsp:txBody>
      <dsp:txXfrm>
        <a:off x="7033" y="211255"/>
        <a:ext cx="2647518" cy="1588511"/>
      </dsp:txXfrm>
    </dsp:sp>
    <dsp:sp modelId="{BE1F44FF-16E6-44A0-9361-E3BFA37E03FD}">
      <dsp:nvSpPr>
        <dsp:cNvPr id="0" name=""/>
        <dsp:cNvSpPr/>
      </dsp:nvSpPr>
      <dsp:spPr>
        <a:xfrm>
          <a:off x="5909199" y="959791"/>
          <a:ext cx="578329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78329" y="45720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6183140" y="1002466"/>
        <a:ext cx="30446" cy="6089"/>
      </dsp:txXfrm>
    </dsp:sp>
    <dsp:sp modelId="{08A88E7C-A4F2-4F0F-B45F-2DA8E0F120ED}">
      <dsp:nvSpPr>
        <dsp:cNvPr id="0" name=""/>
        <dsp:cNvSpPr/>
      </dsp:nvSpPr>
      <dsp:spPr>
        <a:xfrm>
          <a:off x="3263480" y="211255"/>
          <a:ext cx="2647518" cy="158851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9731" tIns="136175" rIns="129731" bIns="13617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 err="1">
              <a:solidFill>
                <a:schemeClr val="tx1"/>
              </a:solidFill>
            </a:rPr>
            <a:t>Allmänheten</a:t>
          </a:r>
          <a:endParaRPr lang="en-US" sz="1700" kern="1200" dirty="0">
            <a:solidFill>
              <a:schemeClr val="tx1"/>
            </a:solidFill>
          </a:endParaRPr>
        </a:p>
      </dsp:txBody>
      <dsp:txXfrm>
        <a:off x="3263480" y="211255"/>
        <a:ext cx="2647518" cy="1588511"/>
      </dsp:txXfrm>
    </dsp:sp>
    <dsp:sp modelId="{C7462DE2-4077-4059-9F7D-FC92C93F10EF}">
      <dsp:nvSpPr>
        <dsp:cNvPr id="0" name=""/>
        <dsp:cNvSpPr/>
      </dsp:nvSpPr>
      <dsp:spPr>
        <a:xfrm>
          <a:off x="1330792" y="1797966"/>
          <a:ext cx="6512895" cy="578329"/>
        </a:xfrm>
        <a:custGeom>
          <a:avLst/>
          <a:gdLst/>
          <a:ahLst/>
          <a:cxnLst/>
          <a:rect l="0" t="0" r="0" b="0"/>
          <a:pathLst>
            <a:path>
              <a:moveTo>
                <a:pt x="6512895" y="0"/>
              </a:moveTo>
              <a:lnTo>
                <a:pt x="6512895" y="306264"/>
              </a:lnTo>
              <a:lnTo>
                <a:pt x="0" y="306264"/>
              </a:lnTo>
              <a:lnTo>
                <a:pt x="0" y="578329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4423707" y="2084086"/>
        <a:ext cx="327064" cy="6089"/>
      </dsp:txXfrm>
    </dsp:sp>
    <dsp:sp modelId="{16D532D3-A11D-4BF2-A15F-422605397BCE}">
      <dsp:nvSpPr>
        <dsp:cNvPr id="0" name=""/>
        <dsp:cNvSpPr/>
      </dsp:nvSpPr>
      <dsp:spPr>
        <a:xfrm>
          <a:off x="6519928" y="211255"/>
          <a:ext cx="2647518" cy="158851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9731" tIns="136175" rIns="129731" bIns="13617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 err="1">
              <a:solidFill>
                <a:schemeClr val="tx1"/>
              </a:solidFill>
            </a:rPr>
            <a:t>Tillverkare</a:t>
          </a:r>
          <a:r>
            <a:rPr lang="en-US" sz="1700" kern="1200" dirty="0">
              <a:solidFill>
                <a:schemeClr val="tx1"/>
              </a:solidFill>
            </a:rPr>
            <a:t>, </a:t>
          </a:r>
          <a:r>
            <a:rPr lang="en-US" sz="1700" kern="1200" dirty="0" err="1">
              <a:solidFill>
                <a:schemeClr val="tx1"/>
              </a:solidFill>
            </a:rPr>
            <a:t>utvecklare</a:t>
          </a:r>
          <a:r>
            <a:rPr lang="en-US" sz="1700" kern="1200" dirty="0">
              <a:solidFill>
                <a:schemeClr val="tx1"/>
              </a:solidFill>
            </a:rPr>
            <a:t> </a:t>
          </a:r>
          <a:r>
            <a:rPr lang="en-US" sz="1700" kern="1200" dirty="0" err="1">
              <a:solidFill>
                <a:schemeClr val="tx1"/>
              </a:solidFill>
            </a:rPr>
            <a:t>och</a:t>
          </a:r>
          <a:r>
            <a:rPr lang="en-US" sz="1700" kern="1200" dirty="0">
              <a:solidFill>
                <a:schemeClr val="tx1"/>
              </a:solidFill>
            </a:rPr>
            <a:t> </a:t>
          </a:r>
          <a:r>
            <a:rPr lang="en-US" sz="1700" kern="1200" dirty="0" err="1">
              <a:solidFill>
                <a:schemeClr val="tx1"/>
              </a:solidFill>
            </a:rPr>
            <a:t>importörer</a:t>
          </a:r>
          <a:r>
            <a:rPr lang="en-US" sz="1700" kern="1200" dirty="0">
              <a:solidFill>
                <a:schemeClr val="tx1"/>
              </a:solidFill>
            </a:rPr>
            <a:t> av </a:t>
          </a:r>
          <a:r>
            <a:rPr lang="en-US" sz="1700" kern="1200" dirty="0" err="1">
              <a:solidFill>
                <a:schemeClr val="tx1"/>
              </a:solidFill>
            </a:rPr>
            <a:t>enheter</a:t>
          </a:r>
          <a:r>
            <a:rPr lang="en-US" sz="1700" kern="1200" dirty="0">
              <a:solidFill>
                <a:schemeClr val="tx1"/>
              </a:solidFill>
            </a:rPr>
            <a:t> </a:t>
          </a:r>
          <a:r>
            <a:rPr lang="en-US" sz="1700" kern="1200" dirty="0" err="1">
              <a:solidFill>
                <a:schemeClr val="tx1"/>
              </a:solidFill>
            </a:rPr>
            <a:t>och</a:t>
          </a:r>
          <a:r>
            <a:rPr lang="en-US" sz="1700" kern="1200" dirty="0">
              <a:solidFill>
                <a:schemeClr val="tx1"/>
              </a:solidFill>
            </a:rPr>
            <a:t> </a:t>
          </a:r>
          <a:r>
            <a:rPr lang="en-US" sz="1700" kern="1200" dirty="0" err="1">
              <a:solidFill>
                <a:schemeClr val="tx1"/>
              </a:solidFill>
            </a:rPr>
            <a:t>användargränssnitt</a:t>
          </a:r>
          <a:r>
            <a:rPr lang="en-US" sz="1700" kern="1200" dirty="0">
              <a:solidFill>
                <a:schemeClr val="tx1"/>
              </a:solidFill>
            </a:rPr>
            <a:t> </a:t>
          </a:r>
        </a:p>
      </dsp:txBody>
      <dsp:txXfrm>
        <a:off x="6519928" y="211255"/>
        <a:ext cx="2647518" cy="1588511"/>
      </dsp:txXfrm>
    </dsp:sp>
    <dsp:sp modelId="{8023D855-362F-4535-B2BC-FC5C66DA3F0B}">
      <dsp:nvSpPr>
        <dsp:cNvPr id="0" name=""/>
        <dsp:cNvSpPr/>
      </dsp:nvSpPr>
      <dsp:spPr>
        <a:xfrm>
          <a:off x="2652751" y="3157231"/>
          <a:ext cx="578329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78329" y="45720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926692" y="3199906"/>
        <a:ext cx="30446" cy="6089"/>
      </dsp:txXfrm>
    </dsp:sp>
    <dsp:sp modelId="{8FFC99DD-83E2-4EEE-8861-125693601BFC}">
      <dsp:nvSpPr>
        <dsp:cNvPr id="0" name=""/>
        <dsp:cNvSpPr/>
      </dsp:nvSpPr>
      <dsp:spPr>
        <a:xfrm>
          <a:off x="7033" y="2408696"/>
          <a:ext cx="2647518" cy="158851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9731" tIns="136175" rIns="129731" bIns="13617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>
              <a:solidFill>
                <a:schemeClr val="tx1"/>
              </a:solidFill>
            </a:rPr>
            <a:t>Stora online-</a:t>
          </a:r>
          <a:r>
            <a:rPr lang="en-US" sz="1700" kern="1200" dirty="0" err="1">
              <a:solidFill>
                <a:schemeClr val="tx1"/>
              </a:solidFill>
            </a:rPr>
            <a:t>plattformar</a:t>
          </a:r>
          <a:r>
            <a:rPr lang="en-US" sz="1700" kern="1200" dirty="0">
              <a:solidFill>
                <a:schemeClr val="tx1"/>
              </a:solidFill>
            </a:rPr>
            <a:t> </a:t>
          </a:r>
          <a:r>
            <a:rPr lang="en-US" sz="1700" kern="1200" dirty="0" err="1">
              <a:solidFill>
                <a:schemeClr val="tx1"/>
              </a:solidFill>
            </a:rPr>
            <a:t>och</a:t>
          </a:r>
          <a:r>
            <a:rPr lang="en-US" sz="1700" kern="1200" dirty="0">
              <a:solidFill>
                <a:schemeClr val="tx1"/>
              </a:solidFill>
            </a:rPr>
            <a:t> </a:t>
          </a:r>
          <a:r>
            <a:rPr lang="en-US" sz="1700" kern="1200" dirty="0" err="1">
              <a:solidFill>
                <a:schemeClr val="tx1"/>
              </a:solidFill>
            </a:rPr>
            <a:t>videodelningsplattformar</a:t>
          </a:r>
          <a:r>
            <a:rPr lang="en-US" sz="1700" kern="1200" dirty="0">
              <a:solidFill>
                <a:schemeClr val="tx1"/>
              </a:solidFill>
            </a:rPr>
            <a:t> </a:t>
          </a:r>
        </a:p>
      </dsp:txBody>
      <dsp:txXfrm>
        <a:off x="7033" y="2408696"/>
        <a:ext cx="2647518" cy="1588511"/>
      </dsp:txXfrm>
    </dsp:sp>
    <dsp:sp modelId="{76DE7D57-1D46-4B05-BA91-B8B6E810A186}">
      <dsp:nvSpPr>
        <dsp:cNvPr id="0" name=""/>
        <dsp:cNvSpPr/>
      </dsp:nvSpPr>
      <dsp:spPr>
        <a:xfrm>
          <a:off x="5909199" y="3157231"/>
          <a:ext cx="578329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78329" y="45720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6183140" y="3199906"/>
        <a:ext cx="30446" cy="6089"/>
      </dsp:txXfrm>
    </dsp:sp>
    <dsp:sp modelId="{D92BE770-1874-43A8-B1D6-D2002580C25F}">
      <dsp:nvSpPr>
        <dsp:cNvPr id="0" name=""/>
        <dsp:cNvSpPr/>
      </dsp:nvSpPr>
      <dsp:spPr>
        <a:xfrm>
          <a:off x="3263480" y="2408696"/>
          <a:ext cx="2647518" cy="158851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9731" tIns="136175" rIns="129731" bIns="13617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 err="1">
              <a:solidFill>
                <a:schemeClr val="tx1"/>
              </a:solidFill>
            </a:rPr>
            <a:t>Medietjänster</a:t>
          </a:r>
          <a:r>
            <a:rPr lang="en-US" sz="1700" kern="1200" dirty="0">
              <a:solidFill>
                <a:schemeClr val="tx1"/>
              </a:solidFill>
            </a:rPr>
            <a:t> </a:t>
          </a:r>
          <a:r>
            <a:rPr lang="en-US" sz="1700" kern="1200" dirty="0" err="1">
              <a:solidFill>
                <a:schemeClr val="tx1"/>
              </a:solidFill>
            </a:rPr>
            <a:t>från</a:t>
          </a:r>
          <a:r>
            <a:rPr lang="en-US" sz="1700" kern="1200" dirty="0">
              <a:solidFill>
                <a:schemeClr val="tx1"/>
              </a:solidFill>
            </a:rPr>
            <a:t> </a:t>
          </a:r>
          <a:r>
            <a:rPr lang="en-US" sz="1700" kern="1200" dirty="0" err="1">
              <a:solidFill>
                <a:schemeClr val="tx1"/>
              </a:solidFill>
            </a:rPr>
            <a:t>länder</a:t>
          </a:r>
          <a:r>
            <a:rPr lang="en-US" sz="1700" kern="1200" dirty="0">
              <a:solidFill>
                <a:schemeClr val="tx1"/>
              </a:solidFill>
            </a:rPr>
            <a:t> </a:t>
          </a:r>
          <a:r>
            <a:rPr lang="en-US" sz="1700" kern="1200" dirty="0" err="1">
              <a:solidFill>
                <a:schemeClr val="tx1"/>
              </a:solidFill>
            </a:rPr>
            <a:t>utanför</a:t>
          </a:r>
          <a:r>
            <a:rPr lang="en-US" sz="1700" kern="1200" dirty="0">
              <a:solidFill>
                <a:schemeClr val="tx1"/>
              </a:solidFill>
            </a:rPr>
            <a:t> EU – </a:t>
          </a:r>
          <a:r>
            <a:rPr lang="en-US" sz="1700" kern="1200" dirty="0" err="1">
              <a:solidFill>
                <a:schemeClr val="tx1"/>
              </a:solidFill>
            </a:rPr>
            <a:t>i</a:t>
          </a:r>
          <a:r>
            <a:rPr lang="en-US" sz="1700" kern="1200" dirty="0">
              <a:solidFill>
                <a:schemeClr val="tx1"/>
              </a:solidFill>
            </a:rPr>
            <a:t> </a:t>
          </a:r>
          <a:r>
            <a:rPr lang="en-US" sz="1700" kern="1200" dirty="0" err="1">
              <a:solidFill>
                <a:schemeClr val="tx1"/>
              </a:solidFill>
            </a:rPr>
            <a:t>vissa</a:t>
          </a:r>
          <a:r>
            <a:rPr lang="en-US" sz="1700" kern="1200" dirty="0">
              <a:solidFill>
                <a:schemeClr val="tx1"/>
              </a:solidFill>
            </a:rPr>
            <a:t> </a:t>
          </a:r>
          <a:r>
            <a:rPr lang="en-US" sz="1700" kern="1200" dirty="0" err="1">
              <a:solidFill>
                <a:schemeClr val="tx1"/>
              </a:solidFill>
            </a:rPr>
            <a:t>avseenden</a:t>
          </a:r>
          <a:endParaRPr lang="en-US" sz="1700" kern="1200" dirty="0">
            <a:solidFill>
              <a:schemeClr val="tx1"/>
            </a:solidFill>
          </a:endParaRPr>
        </a:p>
      </dsp:txBody>
      <dsp:txXfrm>
        <a:off x="3263480" y="2408696"/>
        <a:ext cx="2647518" cy="1588511"/>
      </dsp:txXfrm>
    </dsp:sp>
    <dsp:sp modelId="{CDD404B9-016C-439E-991B-4B7DA924A8A1}">
      <dsp:nvSpPr>
        <dsp:cNvPr id="0" name=""/>
        <dsp:cNvSpPr/>
      </dsp:nvSpPr>
      <dsp:spPr>
        <a:xfrm>
          <a:off x="6519928" y="2408696"/>
          <a:ext cx="2647518" cy="158851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9731" tIns="136175" rIns="129731" bIns="13617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 err="1">
              <a:solidFill>
                <a:schemeClr val="tx1"/>
              </a:solidFill>
            </a:rPr>
            <a:t>Leverantörer</a:t>
          </a:r>
          <a:r>
            <a:rPr lang="en-US" sz="1700" kern="1200" dirty="0">
              <a:solidFill>
                <a:schemeClr val="tx1"/>
              </a:solidFill>
            </a:rPr>
            <a:t> av </a:t>
          </a:r>
          <a:r>
            <a:rPr lang="en-US" sz="1700" kern="1200" dirty="0" err="1">
              <a:solidFill>
                <a:schemeClr val="tx1"/>
              </a:solidFill>
            </a:rPr>
            <a:t>publikmätningssystem</a:t>
          </a:r>
          <a:endParaRPr lang="en-US" sz="1700" kern="1200" dirty="0">
            <a:solidFill>
              <a:schemeClr val="tx1"/>
            </a:solidFill>
          </a:endParaRPr>
        </a:p>
      </dsp:txBody>
      <dsp:txXfrm>
        <a:off x="6519928" y="2408696"/>
        <a:ext cx="2647518" cy="15885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6/7/layout/RepeatingBendingProcessNew">
  <dgm:title val="Repeating Bending Process New"/>
  <dgm:desc val=""/>
  <dgm:catLst>
    <dgm:cat type="process" pri="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  <dgm:constr type="tMarg" refType="h" fact="0.243"/>
          <dgm:constr type="bMarg" refType="h" fact="0.243"/>
          <dgm:constr type="lMarg" refType="w" fact="0.1389"/>
          <dgm:constr type="rMarg" refType="w" fact="0.1389"/>
        </dgm:constrLst>
        <dgm:ruleLst>
          <dgm:rule type="primFontSz" val="12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5B3DA6-2C24-4476-9149-3799632C8F2D}" type="datetimeFigureOut">
              <a:rPr lang="sv-SE" smtClean="0"/>
              <a:t>2025-08-26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2EE8BC-9051-4A1F-A26C-ACB02961B4D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744961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2EE8BC-9051-4A1F-A26C-ACB02961B4D8}" type="slidenum">
              <a:rPr lang="sv-SE" smtClean="0"/>
              <a:t>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215220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886CD9-8132-B2E4-5388-93F4ACAF2A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>
            <a:extLst>
              <a:ext uri="{FF2B5EF4-FFF2-40B4-BE49-F238E27FC236}">
                <a16:creationId xmlns:a16="http://schemas.microsoft.com/office/drawing/2014/main" id="{852ECE45-7A8A-067B-F68A-78A4B0DD42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>
            <a:extLst>
              <a:ext uri="{FF2B5EF4-FFF2-40B4-BE49-F238E27FC236}">
                <a16:creationId xmlns:a16="http://schemas.microsoft.com/office/drawing/2014/main" id="{93C547B2-9BFB-0469-0341-E4917119A8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8D9B0477-2BA9-40D7-E73F-22DFFC619C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2EE8BC-9051-4A1F-A26C-ACB02961B4D8}" type="slidenum">
              <a:rPr lang="sv-SE" smtClean="0"/>
              <a:t>12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645213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2EE8BC-9051-4A1F-A26C-ACB02961B4D8}" type="slidenum">
              <a:rPr lang="sv-SE" smtClean="0"/>
              <a:t>13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809675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000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AE6C2B-4246-4BB1-833A-5506BBCE66D8}" type="slidenum">
              <a:rPr lang="sv-SE" smtClean="0"/>
              <a:t>14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347462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2EE8BC-9051-4A1F-A26C-ACB02961B4D8}" type="slidenum">
              <a:rPr lang="sv-SE" smtClean="0"/>
              <a:t>15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725107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2EE8BC-9051-4A1F-A26C-ACB02961B4D8}" type="slidenum">
              <a:rPr lang="sv-SE" smtClean="0"/>
              <a:t>16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563886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2EE8BC-9051-4A1F-A26C-ACB02961B4D8}" type="slidenum">
              <a:rPr lang="sv-SE" smtClean="0"/>
              <a:t>17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550183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2EE8BC-9051-4A1F-A26C-ACB02961B4D8}" type="slidenum">
              <a:rPr lang="sv-SE" smtClean="0"/>
              <a:t>18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8377074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2EE8BC-9051-4A1F-A26C-ACB02961B4D8}" type="slidenum">
              <a:rPr lang="sv-SE" smtClean="0"/>
              <a:t>19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499848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8B2B55-62DD-EBA4-E9F4-16E2F75ACB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>
            <a:extLst>
              <a:ext uri="{FF2B5EF4-FFF2-40B4-BE49-F238E27FC236}">
                <a16:creationId xmlns:a16="http://schemas.microsoft.com/office/drawing/2014/main" id="{F81BF11B-80B6-9965-2937-E7B815C4A5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>
            <a:extLst>
              <a:ext uri="{FF2B5EF4-FFF2-40B4-BE49-F238E27FC236}">
                <a16:creationId xmlns:a16="http://schemas.microsoft.com/office/drawing/2014/main" id="{1BAC3C76-5219-DE57-F555-81928DA5E2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234FCA5A-1FE2-8A01-68B0-BF3F763393C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AE6C2B-4246-4BB1-833A-5506BBCE66D8}" type="slidenum">
              <a:rPr lang="sv-SE" smtClean="0"/>
              <a:t>21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5421998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US" b="0" i="0" dirty="0">
              <a:solidFill>
                <a:srgbClr val="3F4A52"/>
              </a:solidFill>
              <a:effectLst/>
              <a:latin typeface="Open Sans" panose="020B0606030504020204" pitchFamily="34" charset="0"/>
            </a:endParaRP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AE6C2B-4246-4BB1-833A-5506BBCE66D8}" type="slidenum">
              <a:rPr lang="sv-SE" smtClean="0"/>
              <a:t>22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303348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2EE8BC-9051-4A1F-A26C-ACB02961B4D8}" type="slidenum">
              <a:rPr lang="sv-SE" smtClean="0"/>
              <a:t>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6627504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83CADB-E4C3-7835-F875-ADA2ABC7F8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>
            <a:extLst>
              <a:ext uri="{FF2B5EF4-FFF2-40B4-BE49-F238E27FC236}">
                <a16:creationId xmlns:a16="http://schemas.microsoft.com/office/drawing/2014/main" id="{41DA33F9-420D-AC57-2445-B4F724D25B8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>
            <a:extLst>
              <a:ext uri="{FF2B5EF4-FFF2-40B4-BE49-F238E27FC236}">
                <a16:creationId xmlns:a16="http://schemas.microsoft.com/office/drawing/2014/main" id="{E795084A-D628-535B-4709-E0F06E9568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US" b="0" i="0" dirty="0">
              <a:solidFill>
                <a:srgbClr val="3F4A52"/>
              </a:solidFill>
              <a:effectLst/>
              <a:latin typeface="Open Sans" panose="020B0606030504020204" pitchFamily="34" charset="0"/>
            </a:endParaRPr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48670CAE-9927-3691-70C0-3809D2836BD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AE6C2B-4246-4BB1-833A-5506BBCE66D8}" type="slidenum">
              <a:rPr lang="sv-SE" smtClean="0"/>
              <a:t>23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044914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8814C2-65CF-A473-A7B5-FFF3B42ADF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>
            <a:extLst>
              <a:ext uri="{FF2B5EF4-FFF2-40B4-BE49-F238E27FC236}">
                <a16:creationId xmlns:a16="http://schemas.microsoft.com/office/drawing/2014/main" id="{AC8369FF-BE96-6704-D359-2CB88F46D5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>
            <a:extLst>
              <a:ext uri="{FF2B5EF4-FFF2-40B4-BE49-F238E27FC236}">
                <a16:creationId xmlns:a16="http://schemas.microsoft.com/office/drawing/2014/main" id="{B58B6FEB-7ABE-7A7A-0E7E-816669C7195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US" b="0" i="0" dirty="0">
              <a:solidFill>
                <a:srgbClr val="3F4A52"/>
              </a:solidFill>
              <a:effectLst/>
              <a:latin typeface="Open Sans" panose="020B0606030504020204" pitchFamily="34" charset="0"/>
            </a:endParaRPr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3B08E2C8-E1EF-DCD0-86A3-24DA9508BCF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AE6C2B-4246-4BB1-833A-5506BBCE66D8}" type="slidenum">
              <a:rPr lang="sv-SE" smtClean="0"/>
              <a:t>24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9899847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US" b="0" i="0" dirty="0">
              <a:solidFill>
                <a:srgbClr val="3F4A52"/>
              </a:solidFill>
              <a:effectLst/>
              <a:latin typeface="Open Sans" panose="020B0606030504020204" pitchFamily="34" charset="0"/>
            </a:endParaRP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AE6C2B-4246-4BB1-833A-5506BBCE66D8}" type="slidenum">
              <a:rPr lang="sv-SE" smtClean="0"/>
              <a:t>25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3949004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i="0" dirty="0">
              <a:solidFill>
                <a:srgbClr val="3F4A52"/>
              </a:solidFill>
              <a:effectLst/>
              <a:latin typeface="Open Sans" panose="020B0606030504020204" pitchFamily="34" charset="0"/>
            </a:endParaRP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AE6C2B-4246-4BB1-833A-5506BBCE66D8}" type="slidenum">
              <a:rPr lang="sv-SE" smtClean="0"/>
              <a:t>26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1479383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61825E-FC11-E044-711D-52D3AFFAD8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>
            <a:extLst>
              <a:ext uri="{FF2B5EF4-FFF2-40B4-BE49-F238E27FC236}">
                <a16:creationId xmlns:a16="http://schemas.microsoft.com/office/drawing/2014/main" id="{295433C9-143A-4221-DBDD-C46BA4D979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>
            <a:extLst>
              <a:ext uri="{FF2B5EF4-FFF2-40B4-BE49-F238E27FC236}">
                <a16:creationId xmlns:a16="http://schemas.microsoft.com/office/drawing/2014/main" id="{549FA43E-D8A6-A1C4-E798-C73F5B33C9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US" b="0" i="0" dirty="0">
              <a:solidFill>
                <a:srgbClr val="3F4A52"/>
              </a:solidFill>
              <a:effectLst/>
              <a:latin typeface="Open Sans" panose="020B0606030504020204" pitchFamily="34" charset="0"/>
            </a:endParaRPr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463DA240-BF96-ECA2-16BD-C149704FEC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AE6C2B-4246-4BB1-833A-5506BBCE66D8}" type="slidenum">
              <a:rPr lang="sv-SE" smtClean="0"/>
              <a:t>27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9938676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68E11A-6C73-4BFF-B5B0-7452F3F66B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>
            <a:extLst>
              <a:ext uri="{FF2B5EF4-FFF2-40B4-BE49-F238E27FC236}">
                <a16:creationId xmlns:a16="http://schemas.microsoft.com/office/drawing/2014/main" id="{52343367-387D-D934-1634-FF1975FE03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>
            <a:extLst>
              <a:ext uri="{FF2B5EF4-FFF2-40B4-BE49-F238E27FC236}">
                <a16:creationId xmlns:a16="http://schemas.microsoft.com/office/drawing/2014/main" id="{BE592D7C-3E19-0F9D-CB74-A9FB24725A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i="0" dirty="0">
              <a:solidFill>
                <a:srgbClr val="3F4A52"/>
              </a:solidFill>
              <a:effectLst/>
              <a:latin typeface="Open Sans" panose="020B0606030504020204" pitchFamily="34" charset="0"/>
            </a:endParaRPr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17F949BF-9EDE-2F39-309C-47C85F6923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AE6C2B-4246-4BB1-833A-5506BBCE66D8}" type="slidenum">
              <a:rPr lang="sv-SE" smtClean="0"/>
              <a:t>28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6477394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09B906-6EB4-2C88-C0A9-3A3E4FBC85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>
            <a:extLst>
              <a:ext uri="{FF2B5EF4-FFF2-40B4-BE49-F238E27FC236}">
                <a16:creationId xmlns:a16="http://schemas.microsoft.com/office/drawing/2014/main" id="{81C205C7-796D-76D3-942B-F8FE3D5A35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>
            <a:extLst>
              <a:ext uri="{FF2B5EF4-FFF2-40B4-BE49-F238E27FC236}">
                <a16:creationId xmlns:a16="http://schemas.microsoft.com/office/drawing/2014/main" id="{AAEC5E82-B624-1F71-9D27-3DA2411028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i="0" dirty="0">
              <a:solidFill>
                <a:srgbClr val="3F4A52"/>
              </a:solidFill>
              <a:effectLst/>
              <a:latin typeface="Open Sans" panose="020B0606030504020204" pitchFamily="34" charset="0"/>
            </a:endParaRPr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23BAB7DD-3154-480F-154D-7A23F78E099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AE6C2B-4246-4BB1-833A-5506BBCE66D8}" type="slidenum">
              <a:rPr lang="sv-SE" smtClean="0"/>
              <a:t>29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2716813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2EE8BC-9051-4A1F-A26C-ACB02961B4D8}" type="slidenum">
              <a:rPr lang="sv-SE" smtClean="0"/>
              <a:t>31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60680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9A3259-6924-86E1-0D2F-C782906673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>
            <a:extLst>
              <a:ext uri="{FF2B5EF4-FFF2-40B4-BE49-F238E27FC236}">
                <a16:creationId xmlns:a16="http://schemas.microsoft.com/office/drawing/2014/main" id="{D1CD15B1-203E-562A-C4DA-B52E52A297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>
            <a:extLst>
              <a:ext uri="{FF2B5EF4-FFF2-40B4-BE49-F238E27FC236}">
                <a16:creationId xmlns:a16="http://schemas.microsoft.com/office/drawing/2014/main" id="{07EEDB57-A32B-61E9-5085-D1E709B5E54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i="0" dirty="0">
              <a:solidFill>
                <a:srgbClr val="3F4A52"/>
              </a:solidFill>
              <a:effectLst/>
              <a:latin typeface="Open Sans" panose="020B0606030504020204" pitchFamily="34" charset="0"/>
            </a:endParaRPr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3FC22B88-301A-874B-BE20-50701A24B8C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AE6C2B-4246-4BB1-833A-5506BBCE66D8}" type="slidenum">
              <a:rPr lang="sv-SE" smtClean="0"/>
              <a:t>32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8941477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2EE8BC-9051-4A1F-A26C-ACB02961B4D8}" type="slidenum">
              <a:rPr lang="sv-SE" smtClean="0"/>
              <a:t>33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876624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2EE8BC-9051-4A1F-A26C-ACB02961B4D8}" type="slidenum">
              <a:rPr lang="sv-SE" smtClean="0"/>
              <a:t>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608977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C04084-A422-4565-9B34-60798A735BD2}" type="slidenum">
              <a:rPr lang="sv-SE" smtClean="0"/>
              <a:t>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902863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1A7707-0328-0F5A-9967-D0B338F46D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>
            <a:extLst>
              <a:ext uri="{FF2B5EF4-FFF2-40B4-BE49-F238E27FC236}">
                <a16:creationId xmlns:a16="http://schemas.microsoft.com/office/drawing/2014/main" id="{90F1873C-A8EB-32F7-0D3B-20A2C61F161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>
            <a:extLst>
              <a:ext uri="{FF2B5EF4-FFF2-40B4-BE49-F238E27FC236}">
                <a16:creationId xmlns:a16="http://schemas.microsoft.com/office/drawing/2014/main" id="{4902684C-D7FE-F191-F022-6DC3017F4E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D6BA2CB6-CE57-E68D-C4FF-6791C92E42D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2EE8BC-9051-4A1F-A26C-ACB02961B4D8}" type="slidenum">
              <a:rPr lang="sv-SE" smtClean="0"/>
              <a:t>6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083240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2EE8BC-9051-4A1F-A26C-ACB02961B4D8}" type="slidenum">
              <a:rPr lang="sv-SE" smtClean="0"/>
              <a:t>7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581697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2EE8BC-9051-4A1F-A26C-ACB02961B4D8}" type="slidenum">
              <a:rPr lang="sv-SE" smtClean="0"/>
              <a:t>8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096981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AE6C2B-4246-4BB1-833A-5506BBCE66D8}" type="slidenum">
              <a:rPr lang="sv-SE" smtClean="0"/>
              <a:t>9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64160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2EE8BC-9051-4A1F-A26C-ACB02961B4D8}" type="slidenum">
              <a:rPr lang="sv-SE" smtClean="0"/>
              <a:t>11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617464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mslag alternativ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>
            <a:extLst>
              <a:ext uri="{FF2B5EF4-FFF2-40B4-BE49-F238E27FC236}">
                <a16:creationId xmlns:a16="http://schemas.microsoft.com/office/drawing/2014/main" id="{90359833-7B2B-4E2D-36A7-2E2CE8315273}"/>
              </a:ext>
            </a:extLst>
          </p:cNvPr>
          <p:cNvSpPr/>
          <p:nvPr userDrawn="1"/>
        </p:nvSpPr>
        <p:spPr>
          <a:xfrm>
            <a:off x="512115" y="604520"/>
            <a:ext cx="11163300" cy="5610860"/>
          </a:xfrm>
          <a:prstGeom prst="rect">
            <a:avLst/>
          </a:prstGeom>
          <a:solidFill>
            <a:srgbClr val="F3EF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1555012E-45A7-1883-D676-02D3D70C19E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15007" y="2751747"/>
            <a:ext cx="9144000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5400" b="1">
                <a:latin typeface="Mona Sans" pitchFamily="2" charset="0"/>
              </a:defRPr>
            </a:lvl1pPr>
          </a:lstStyle>
          <a:p>
            <a:r>
              <a:rPr lang="sv-SE" dirty="0"/>
              <a:t>Min rubrik här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A5141842-38B3-231F-4802-0EBCD1E38E9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15007" y="5231423"/>
            <a:ext cx="9144000" cy="1003007"/>
          </a:xfrm>
        </p:spPr>
        <p:txBody>
          <a:bodyPr/>
          <a:lstStyle>
            <a:lvl1pPr marL="0" indent="0" algn="l">
              <a:buNone/>
              <a:defRPr sz="2400">
                <a:latin typeface="Mona Sans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 dirty="0"/>
              <a:t>Min rubrik här</a:t>
            </a:r>
          </a:p>
        </p:txBody>
      </p:sp>
      <p:grpSp>
        <p:nvGrpSpPr>
          <p:cNvPr id="13" name="Grupp 12">
            <a:extLst>
              <a:ext uri="{FF2B5EF4-FFF2-40B4-BE49-F238E27FC236}">
                <a16:creationId xmlns:a16="http://schemas.microsoft.com/office/drawing/2014/main" id="{20343DE8-BB7B-4090-0CD8-EF8E3C838402}"/>
              </a:ext>
            </a:extLst>
          </p:cNvPr>
          <p:cNvGrpSpPr/>
          <p:nvPr userDrawn="1"/>
        </p:nvGrpSpPr>
        <p:grpSpPr>
          <a:xfrm>
            <a:off x="1978965" y="1304925"/>
            <a:ext cx="8234069" cy="4211294"/>
            <a:chOff x="1978965" y="1304925"/>
            <a:chExt cx="8234069" cy="4211294"/>
          </a:xfrm>
        </p:grpSpPr>
        <p:sp>
          <p:nvSpPr>
            <p:cNvPr id="11" name="Frihandsfigur: Form 10">
              <a:extLst>
                <a:ext uri="{FF2B5EF4-FFF2-40B4-BE49-F238E27FC236}">
                  <a16:creationId xmlns:a16="http://schemas.microsoft.com/office/drawing/2014/main" id="{FC1753BC-AAE1-291B-13FC-39B7713F3B38}"/>
                </a:ext>
              </a:extLst>
            </p:cNvPr>
            <p:cNvSpPr/>
            <p:nvPr userDrawn="1"/>
          </p:nvSpPr>
          <p:spPr>
            <a:xfrm>
              <a:off x="1978965" y="1304925"/>
              <a:ext cx="4119269" cy="2105025"/>
            </a:xfrm>
            <a:custGeom>
              <a:avLst/>
              <a:gdLst>
                <a:gd name="connsiteX0" fmla="*/ 2059634 w 4119269"/>
                <a:gd name="connsiteY0" fmla="*/ 0 h 2105025"/>
                <a:gd name="connsiteX1" fmla="*/ 4111150 w 4119269"/>
                <a:gd name="connsiteY1" fmla="*/ 1936830 h 2105025"/>
                <a:gd name="connsiteX2" fmla="*/ 4119269 w 4119269"/>
                <a:gd name="connsiteY2" fmla="*/ 2105025 h 2105025"/>
                <a:gd name="connsiteX3" fmla="*/ 0 w 4119269"/>
                <a:gd name="connsiteY3" fmla="*/ 2105025 h 2105025"/>
                <a:gd name="connsiteX4" fmla="*/ 8118 w 4119269"/>
                <a:gd name="connsiteY4" fmla="*/ 1936830 h 2105025"/>
                <a:gd name="connsiteX5" fmla="*/ 2059634 w 4119269"/>
                <a:gd name="connsiteY5" fmla="*/ 0 h 2105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19269" h="2105025">
                  <a:moveTo>
                    <a:pt x="2059634" y="0"/>
                  </a:moveTo>
                  <a:cubicBezTo>
                    <a:pt x="3127354" y="0"/>
                    <a:pt x="4005547" y="848942"/>
                    <a:pt x="4111150" y="1936830"/>
                  </a:cubicBezTo>
                  <a:lnTo>
                    <a:pt x="4119269" y="2105025"/>
                  </a:lnTo>
                  <a:lnTo>
                    <a:pt x="0" y="2105025"/>
                  </a:lnTo>
                  <a:lnTo>
                    <a:pt x="8118" y="1936830"/>
                  </a:lnTo>
                  <a:cubicBezTo>
                    <a:pt x="113721" y="848942"/>
                    <a:pt x="991915" y="0"/>
                    <a:pt x="2059634" y="0"/>
                  </a:cubicBezTo>
                  <a:close/>
                </a:path>
              </a:pathLst>
            </a:custGeom>
            <a:solidFill>
              <a:srgbClr val="F6D1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sv-SE"/>
            </a:p>
          </p:txBody>
        </p:sp>
        <p:sp>
          <p:nvSpPr>
            <p:cNvPr id="12" name="Frihandsfigur: Form 11">
              <a:extLst>
                <a:ext uri="{FF2B5EF4-FFF2-40B4-BE49-F238E27FC236}">
                  <a16:creationId xmlns:a16="http://schemas.microsoft.com/office/drawing/2014/main" id="{B4468F5A-1E3F-4C1E-A8CE-9DB5135B20E0}"/>
                </a:ext>
              </a:extLst>
            </p:cNvPr>
            <p:cNvSpPr/>
            <p:nvPr userDrawn="1"/>
          </p:nvSpPr>
          <p:spPr>
            <a:xfrm rot="10800000">
              <a:off x="6093765" y="3411194"/>
              <a:ext cx="4119269" cy="2105025"/>
            </a:xfrm>
            <a:custGeom>
              <a:avLst/>
              <a:gdLst>
                <a:gd name="connsiteX0" fmla="*/ 2059634 w 4119269"/>
                <a:gd name="connsiteY0" fmla="*/ 0 h 2105025"/>
                <a:gd name="connsiteX1" fmla="*/ 4111150 w 4119269"/>
                <a:gd name="connsiteY1" fmla="*/ 1936830 h 2105025"/>
                <a:gd name="connsiteX2" fmla="*/ 4119269 w 4119269"/>
                <a:gd name="connsiteY2" fmla="*/ 2105025 h 2105025"/>
                <a:gd name="connsiteX3" fmla="*/ 0 w 4119269"/>
                <a:gd name="connsiteY3" fmla="*/ 2105025 h 2105025"/>
                <a:gd name="connsiteX4" fmla="*/ 8118 w 4119269"/>
                <a:gd name="connsiteY4" fmla="*/ 1936830 h 2105025"/>
                <a:gd name="connsiteX5" fmla="*/ 2059634 w 4119269"/>
                <a:gd name="connsiteY5" fmla="*/ 0 h 2105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19269" h="2105025">
                  <a:moveTo>
                    <a:pt x="2059634" y="0"/>
                  </a:moveTo>
                  <a:cubicBezTo>
                    <a:pt x="3127354" y="0"/>
                    <a:pt x="4005547" y="848942"/>
                    <a:pt x="4111150" y="1936830"/>
                  </a:cubicBezTo>
                  <a:lnTo>
                    <a:pt x="4119269" y="2105025"/>
                  </a:lnTo>
                  <a:lnTo>
                    <a:pt x="0" y="2105025"/>
                  </a:lnTo>
                  <a:lnTo>
                    <a:pt x="8118" y="1936830"/>
                  </a:lnTo>
                  <a:cubicBezTo>
                    <a:pt x="113721" y="848942"/>
                    <a:pt x="991915" y="0"/>
                    <a:pt x="2059634" y="0"/>
                  </a:cubicBezTo>
                  <a:close/>
                </a:path>
              </a:pathLst>
            </a:custGeom>
            <a:solidFill>
              <a:srgbClr val="E9D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sv-SE"/>
            </a:p>
          </p:txBody>
        </p:sp>
      </p:grpSp>
      <p:pic>
        <p:nvPicPr>
          <p:cNvPr id="15" name="Bildobjekt 14" descr="En bild som visar Teckensnitt, Grafik, skärmbild, logotyp&#10;&#10;Automatiskt genererad beskrivning">
            <a:extLst>
              <a:ext uri="{FF2B5EF4-FFF2-40B4-BE49-F238E27FC236}">
                <a16:creationId xmlns:a16="http://schemas.microsoft.com/office/drawing/2014/main" id="{50DC6DA4-4C1E-0259-22C3-86FD672DEC9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0600" y="1190480"/>
            <a:ext cx="2047043" cy="1490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5763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mslag alternativ 4 blå med valfri bil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>
            <a:extLst>
              <a:ext uri="{FF2B5EF4-FFF2-40B4-BE49-F238E27FC236}">
                <a16:creationId xmlns:a16="http://schemas.microsoft.com/office/drawing/2014/main" id="{90359833-7B2B-4E2D-36A7-2E2CE8315273}"/>
              </a:ext>
            </a:extLst>
          </p:cNvPr>
          <p:cNvSpPr/>
          <p:nvPr userDrawn="1"/>
        </p:nvSpPr>
        <p:spPr>
          <a:xfrm>
            <a:off x="0" y="0"/>
            <a:ext cx="6093765" cy="6858000"/>
          </a:xfrm>
          <a:prstGeom prst="rect">
            <a:avLst/>
          </a:prstGeom>
          <a:solidFill>
            <a:srgbClr val="F3EF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9" name="Frihandsfigur: Form 8">
            <a:extLst>
              <a:ext uri="{FF2B5EF4-FFF2-40B4-BE49-F238E27FC236}">
                <a16:creationId xmlns:a16="http://schemas.microsoft.com/office/drawing/2014/main" id="{1A601B3A-1B7A-F085-FDC1-DBF9F2151695}"/>
              </a:ext>
            </a:extLst>
          </p:cNvPr>
          <p:cNvSpPr/>
          <p:nvPr userDrawn="1"/>
        </p:nvSpPr>
        <p:spPr>
          <a:xfrm rot="16200000">
            <a:off x="2020023" y="2784634"/>
            <a:ext cx="4367917" cy="3778814"/>
          </a:xfrm>
          <a:custGeom>
            <a:avLst/>
            <a:gdLst>
              <a:gd name="connsiteX0" fmla="*/ 4367917 w 4367917"/>
              <a:gd name="connsiteY0" fmla="*/ 3778814 h 3778814"/>
              <a:gd name="connsiteX1" fmla="*/ 0 w 4367917"/>
              <a:gd name="connsiteY1" fmla="*/ 3778814 h 3778814"/>
              <a:gd name="connsiteX2" fmla="*/ 1 w 4367917"/>
              <a:gd name="connsiteY2" fmla="*/ 64014 h 3778814"/>
              <a:gd name="connsiteX3" fmla="*/ 141344 w 4367917"/>
              <a:gd name="connsiteY3" fmla="*/ 39280 h 3778814"/>
              <a:gd name="connsiteX4" fmla="*/ 670584 w 4367917"/>
              <a:gd name="connsiteY4" fmla="*/ 0 h 3778814"/>
              <a:gd name="connsiteX5" fmla="*/ 4353342 w 4367917"/>
              <a:gd name="connsiteY5" fmla="*/ 3476881 h 3778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67917" h="3778814">
                <a:moveTo>
                  <a:pt x="4367917" y="3778814"/>
                </a:moveTo>
                <a:lnTo>
                  <a:pt x="0" y="3778814"/>
                </a:lnTo>
                <a:lnTo>
                  <a:pt x="1" y="64014"/>
                </a:lnTo>
                <a:lnTo>
                  <a:pt x="141344" y="39280"/>
                </a:lnTo>
                <a:cubicBezTo>
                  <a:pt x="314192" y="13394"/>
                  <a:pt x="490893" y="0"/>
                  <a:pt x="670584" y="0"/>
                </a:cubicBezTo>
                <a:cubicBezTo>
                  <a:pt x="2587291" y="0"/>
                  <a:pt x="4163770" y="1523970"/>
                  <a:pt x="4353342" y="3476881"/>
                </a:cubicBezTo>
                <a:close/>
              </a:path>
            </a:pathLst>
          </a:custGeom>
          <a:solidFill>
            <a:srgbClr val="E9DF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sv-SE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1555012E-45A7-1883-D676-02D3D70C19E9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873189" y="1238660"/>
            <a:ext cx="4761918" cy="564262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4000" b="1">
                <a:solidFill>
                  <a:srgbClr val="0E1C40"/>
                </a:solidFill>
                <a:latin typeface="Mona Sans" pitchFamily="2" charset="0"/>
              </a:defRPr>
            </a:lvl1pPr>
          </a:lstStyle>
          <a:p>
            <a:r>
              <a:rPr lang="sv-SE" dirty="0"/>
              <a:t>Rubrik</a:t>
            </a:r>
          </a:p>
        </p:txBody>
      </p:sp>
      <p:pic>
        <p:nvPicPr>
          <p:cNvPr id="3" name="Bildobjekt 2" descr="En bild som visar Teckensnitt, Grafik, skärmbild, logotyp&#10;&#10;Automatiskt genererad beskrivning">
            <a:extLst>
              <a:ext uri="{FF2B5EF4-FFF2-40B4-BE49-F238E27FC236}">
                <a16:creationId xmlns:a16="http://schemas.microsoft.com/office/drawing/2014/main" id="{302F2400-5F57-7BCC-FF3A-A56FD0495B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4757" y="5461406"/>
            <a:ext cx="1398729" cy="101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996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vsnitt med valfri bil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ktangel 13">
            <a:extLst>
              <a:ext uri="{FF2B5EF4-FFF2-40B4-BE49-F238E27FC236}">
                <a16:creationId xmlns:a16="http://schemas.microsoft.com/office/drawing/2014/main" id="{124F17BF-105A-6620-C537-78DA5D370D2A}"/>
              </a:ext>
            </a:extLst>
          </p:cNvPr>
          <p:cNvSpPr/>
          <p:nvPr userDrawn="1"/>
        </p:nvSpPr>
        <p:spPr>
          <a:xfrm>
            <a:off x="856298" y="511700"/>
            <a:ext cx="10728324" cy="5828140"/>
          </a:xfrm>
          <a:prstGeom prst="rect">
            <a:avLst/>
          </a:prstGeom>
          <a:solidFill>
            <a:srgbClr val="F3EF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BCBD6807-72E8-4114-E545-19C506A92942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1506413" y="2447924"/>
            <a:ext cx="4951537" cy="2876551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sz="4000" b="1">
                <a:latin typeface="Mona Sans" pitchFamily="2" charset="0"/>
              </a:defRPr>
            </a:lvl1pPr>
          </a:lstStyle>
          <a:p>
            <a:r>
              <a:rPr lang="sv-SE" dirty="0"/>
              <a:t>Klicka här för att ändra rubrik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7993EB24-175B-0AB1-CB2E-E1DDB8F5CB52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CEF29023-34BD-44CC-8D9D-9C01F392B66F}" type="datetimeFigureOut">
              <a:rPr lang="sv-SE" smtClean="0"/>
              <a:t>2025-08-26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1F5929A0-D146-7108-27C9-C820156EE73E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13047FD5-4260-3F54-2BFF-C65480D71D28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8907A1F5-052B-423D-8B58-3E6A9CA84675}" type="slidenum">
              <a:rPr lang="sv-SE" smtClean="0"/>
              <a:t>‹#›</a:t>
            </a:fld>
            <a:endParaRPr lang="sv-SE"/>
          </a:p>
        </p:txBody>
      </p:sp>
      <p:sp>
        <p:nvSpPr>
          <p:cNvPr id="35" name="Platshållare för bild 34">
            <a:extLst>
              <a:ext uri="{FF2B5EF4-FFF2-40B4-BE49-F238E27FC236}">
                <a16:creationId xmlns:a16="http://schemas.microsoft.com/office/drawing/2014/main" id="{B8A54791-3E08-EF2C-092D-8577B36ED90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45399" y="1255800"/>
            <a:ext cx="3662594" cy="4293079"/>
          </a:xfrm>
          <a:custGeom>
            <a:avLst/>
            <a:gdLst>
              <a:gd name="connsiteX0" fmla="*/ 1811436 w 3662594"/>
              <a:gd name="connsiteY0" fmla="*/ 0 h 4293079"/>
              <a:gd name="connsiteX1" fmla="*/ 1831297 w 3662594"/>
              <a:gd name="connsiteY1" fmla="*/ 1917 h 4293079"/>
              <a:gd name="connsiteX2" fmla="*/ 1831297 w 3662594"/>
              <a:gd name="connsiteY2" fmla="*/ 980688 h 4293079"/>
              <a:gd name="connsiteX3" fmla="*/ 1851158 w 3662594"/>
              <a:gd name="connsiteY3" fmla="*/ 978771 h 4293079"/>
              <a:gd name="connsiteX4" fmla="*/ 3662594 w 3662594"/>
              <a:gd name="connsiteY4" fmla="*/ 2713473 h 4293079"/>
              <a:gd name="connsiteX5" fmla="*/ 2714596 w 3662594"/>
              <a:gd name="connsiteY5" fmla="*/ 4238806 h 4293079"/>
              <a:gd name="connsiteX6" fmla="*/ 2596950 w 3662594"/>
              <a:gd name="connsiteY6" fmla="*/ 4293079 h 4293079"/>
              <a:gd name="connsiteX7" fmla="*/ 2597059 w 3662594"/>
              <a:gd name="connsiteY7" fmla="*/ 4292381 h 4293079"/>
              <a:gd name="connsiteX8" fmla="*/ 2600990 w 3662594"/>
              <a:gd name="connsiteY8" fmla="*/ 4216501 h 4293079"/>
              <a:gd name="connsiteX9" fmla="*/ 1839645 w 3662594"/>
              <a:gd name="connsiteY9" fmla="*/ 3474358 h 4293079"/>
              <a:gd name="connsiteX10" fmla="*/ 1831297 w 3662594"/>
              <a:gd name="connsiteY10" fmla="*/ 3475178 h 4293079"/>
              <a:gd name="connsiteX11" fmla="*/ 1831297 w 3662594"/>
              <a:gd name="connsiteY11" fmla="*/ 3467487 h 4293079"/>
              <a:gd name="connsiteX12" fmla="*/ 1811436 w 3662594"/>
              <a:gd name="connsiteY12" fmla="*/ 3469404 h 4293079"/>
              <a:gd name="connsiteX13" fmla="*/ 0 w 3662594"/>
              <a:gd name="connsiteY13" fmla="*/ 1734702 h 4293079"/>
              <a:gd name="connsiteX14" fmla="*/ 1811436 w 3662594"/>
              <a:gd name="connsiteY14" fmla="*/ 0 h 429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662594" h="4293079">
                <a:moveTo>
                  <a:pt x="1811436" y="0"/>
                </a:moveTo>
                <a:lnTo>
                  <a:pt x="1831297" y="1917"/>
                </a:lnTo>
                <a:lnTo>
                  <a:pt x="1831297" y="980688"/>
                </a:lnTo>
                <a:lnTo>
                  <a:pt x="1851158" y="978771"/>
                </a:lnTo>
                <a:cubicBezTo>
                  <a:pt x="2851587" y="978771"/>
                  <a:pt x="3662594" y="1755423"/>
                  <a:pt x="3662594" y="2713473"/>
                </a:cubicBezTo>
                <a:cubicBezTo>
                  <a:pt x="3662594" y="3372133"/>
                  <a:pt x="3279266" y="3945053"/>
                  <a:pt x="2714596" y="4238806"/>
                </a:cubicBezTo>
                <a:lnTo>
                  <a:pt x="2596950" y="4293079"/>
                </a:lnTo>
                <a:lnTo>
                  <a:pt x="2597059" y="4292381"/>
                </a:lnTo>
                <a:cubicBezTo>
                  <a:pt x="2599659" y="4267432"/>
                  <a:pt x="2600990" y="4242118"/>
                  <a:pt x="2600990" y="4216501"/>
                </a:cubicBezTo>
                <a:cubicBezTo>
                  <a:pt x="2600990" y="3806626"/>
                  <a:pt x="2260124" y="3474358"/>
                  <a:pt x="1839645" y="3474358"/>
                </a:cubicBezTo>
                <a:lnTo>
                  <a:pt x="1831297" y="3475178"/>
                </a:lnTo>
                <a:lnTo>
                  <a:pt x="1831297" y="3467487"/>
                </a:lnTo>
                <a:lnTo>
                  <a:pt x="1811436" y="3469404"/>
                </a:lnTo>
                <a:cubicBezTo>
                  <a:pt x="811007" y="3469404"/>
                  <a:pt x="0" y="2692752"/>
                  <a:pt x="0" y="1734702"/>
                </a:cubicBezTo>
                <a:cubicBezTo>
                  <a:pt x="0" y="776652"/>
                  <a:pt x="811007" y="0"/>
                  <a:pt x="181143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sv-SE"/>
              <a:t>Klicka på ikonen för att lägga till en bild</a:t>
            </a:r>
          </a:p>
        </p:txBody>
      </p:sp>
      <p:sp>
        <p:nvSpPr>
          <p:cNvPr id="18" name="Frihandsfigur: Form 17">
            <a:extLst>
              <a:ext uri="{FF2B5EF4-FFF2-40B4-BE49-F238E27FC236}">
                <a16:creationId xmlns:a16="http://schemas.microsoft.com/office/drawing/2014/main" id="{7356F114-1232-30F7-638B-F7116148D3C2}"/>
              </a:ext>
            </a:extLst>
          </p:cNvPr>
          <p:cNvSpPr/>
          <p:nvPr userDrawn="1"/>
        </p:nvSpPr>
        <p:spPr>
          <a:xfrm rot="10800000">
            <a:off x="8976696" y="4725067"/>
            <a:ext cx="769693" cy="1484285"/>
          </a:xfrm>
          <a:custGeom>
            <a:avLst/>
            <a:gdLst>
              <a:gd name="connsiteX0" fmla="*/ 631768 w 638695"/>
              <a:gd name="connsiteY0" fmla="*/ 0 h 1219714"/>
              <a:gd name="connsiteX1" fmla="*/ 638695 w 638695"/>
              <a:gd name="connsiteY1" fmla="*/ 674 h 1219714"/>
              <a:gd name="connsiteX2" fmla="*/ 638695 w 638695"/>
              <a:gd name="connsiteY2" fmla="*/ 1219040 h 1219714"/>
              <a:gd name="connsiteX3" fmla="*/ 631768 w 638695"/>
              <a:gd name="connsiteY3" fmla="*/ 1219714 h 1219714"/>
              <a:gd name="connsiteX4" fmla="*/ 0 w 638695"/>
              <a:gd name="connsiteY4" fmla="*/ 609857 h 1219714"/>
              <a:gd name="connsiteX5" fmla="*/ 631768 w 638695"/>
              <a:gd name="connsiteY5" fmla="*/ 0 h 121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38695" h="1219714">
                <a:moveTo>
                  <a:pt x="631768" y="0"/>
                </a:moveTo>
                <a:lnTo>
                  <a:pt x="638695" y="674"/>
                </a:lnTo>
                <a:lnTo>
                  <a:pt x="638695" y="1219040"/>
                </a:lnTo>
                <a:lnTo>
                  <a:pt x="631768" y="1219714"/>
                </a:lnTo>
                <a:cubicBezTo>
                  <a:pt x="282852" y="1219714"/>
                  <a:pt x="0" y="946672"/>
                  <a:pt x="0" y="609857"/>
                </a:cubicBezTo>
                <a:cubicBezTo>
                  <a:pt x="0" y="273042"/>
                  <a:pt x="282852" y="0"/>
                  <a:pt x="631768" y="0"/>
                </a:cubicBezTo>
                <a:close/>
              </a:path>
            </a:pathLst>
          </a:custGeom>
          <a:solidFill>
            <a:srgbClr val="F5D1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sv-SE"/>
          </a:p>
        </p:txBody>
      </p:sp>
      <p:pic>
        <p:nvPicPr>
          <p:cNvPr id="15" name="Bildobjekt 14" descr="En bild som visar Teckensnitt, Grafik, skärmbild, logotyp&#10;&#10;Automatiskt genererad beskrivning">
            <a:extLst>
              <a:ext uri="{FF2B5EF4-FFF2-40B4-BE49-F238E27FC236}">
                <a16:creationId xmlns:a16="http://schemas.microsoft.com/office/drawing/2014/main" id="{28CA1465-3927-0484-A484-E2BECB01CA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78" r="-1"/>
          <a:stretch/>
        </p:blipFill>
        <p:spPr>
          <a:xfrm>
            <a:off x="10706100" y="375547"/>
            <a:ext cx="1106701" cy="796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8859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vsnitt med text blå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>
            <a:extLst>
              <a:ext uri="{FF2B5EF4-FFF2-40B4-BE49-F238E27FC236}">
                <a16:creationId xmlns:a16="http://schemas.microsoft.com/office/drawing/2014/main" id="{90359833-7B2B-4E2D-36A7-2E2CE8315273}"/>
              </a:ext>
            </a:extLst>
          </p:cNvPr>
          <p:cNvSpPr/>
          <p:nvPr userDrawn="1"/>
        </p:nvSpPr>
        <p:spPr>
          <a:xfrm>
            <a:off x="0" y="0"/>
            <a:ext cx="6093765" cy="6858000"/>
          </a:xfrm>
          <a:prstGeom prst="rect">
            <a:avLst/>
          </a:prstGeom>
          <a:solidFill>
            <a:srgbClr val="0F1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9" name="Frihandsfigur: Form 8">
            <a:extLst>
              <a:ext uri="{FF2B5EF4-FFF2-40B4-BE49-F238E27FC236}">
                <a16:creationId xmlns:a16="http://schemas.microsoft.com/office/drawing/2014/main" id="{1A601B3A-1B7A-F085-FDC1-DBF9F2151695}"/>
              </a:ext>
            </a:extLst>
          </p:cNvPr>
          <p:cNvSpPr/>
          <p:nvPr userDrawn="1"/>
        </p:nvSpPr>
        <p:spPr>
          <a:xfrm rot="16200000">
            <a:off x="2020023" y="2784634"/>
            <a:ext cx="4367917" cy="3778814"/>
          </a:xfrm>
          <a:custGeom>
            <a:avLst/>
            <a:gdLst>
              <a:gd name="connsiteX0" fmla="*/ 4367917 w 4367917"/>
              <a:gd name="connsiteY0" fmla="*/ 3778814 h 3778814"/>
              <a:gd name="connsiteX1" fmla="*/ 0 w 4367917"/>
              <a:gd name="connsiteY1" fmla="*/ 3778814 h 3778814"/>
              <a:gd name="connsiteX2" fmla="*/ 1 w 4367917"/>
              <a:gd name="connsiteY2" fmla="*/ 64014 h 3778814"/>
              <a:gd name="connsiteX3" fmla="*/ 141344 w 4367917"/>
              <a:gd name="connsiteY3" fmla="*/ 39280 h 3778814"/>
              <a:gd name="connsiteX4" fmla="*/ 670584 w 4367917"/>
              <a:gd name="connsiteY4" fmla="*/ 0 h 3778814"/>
              <a:gd name="connsiteX5" fmla="*/ 4353342 w 4367917"/>
              <a:gd name="connsiteY5" fmla="*/ 3476881 h 3778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67917" h="3778814">
                <a:moveTo>
                  <a:pt x="4367917" y="3778814"/>
                </a:moveTo>
                <a:lnTo>
                  <a:pt x="0" y="3778814"/>
                </a:lnTo>
                <a:lnTo>
                  <a:pt x="1" y="64014"/>
                </a:lnTo>
                <a:lnTo>
                  <a:pt x="141344" y="39280"/>
                </a:lnTo>
                <a:cubicBezTo>
                  <a:pt x="314192" y="13394"/>
                  <a:pt x="490893" y="0"/>
                  <a:pt x="670584" y="0"/>
                </a:cubicBezTo>
                <a:cubicBezTo>
                  <a:pt x="2587291" y="0"/>
                  <a:pt x="4163770" y="1523970"/>
                  <a:pt x="4353342" y="3476881"/>
                </a:cubicBezTo>
                <a:close/>
              </a:path>
            </a:pathLst>
          </a:custGeom>
          <a:solidFill>
            <a:srgbClr val="2932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sv-SE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1555012E-45A7-1883-D676-02D3D70C19E9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873189" y="2513178"/>
            <a:ext cx="4761918" cy="1420701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600" b="1">
                <a:solidFill>
                  <a:schemeClr val="bg1"/>
                </a:solidFill>
                <a:latin typeface="Mona Sans" pitchFamily="2" charset="0"/>
              </a:defRPr>
            </a:lvl1pPr>
          </a:lstStyle>
          <a:p>
            <a:r>
              <a:rPr lang="sv-SE" dirty="0"/>
              <a:t>Rubrik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A5141842-38B3-231F-4802-0EBCD1E38E95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873189" y="4070405"/>
            <a:ext cx="4761918" cy="1621443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Mona Sans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 dirty="0"/>
              <a:t>Underrubrik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9865FF36-E21D-1473-F088-D844D0044759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CEF29023-34BD-44CC-8D9D-9C01F392B66F}" type="datetimeFigureOut">
              <a:rPr lang="sv-SE" smtClean="0"/>
              <a:t>2025-08-26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359F2E00-CE2E-F574-0672-5D31ED2DEE78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70198633-9496-1953-856E-0CCE799B6B28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8907A1F5-052B-423D-8B58-3E6A9CA84675}" type="slidenum">
              <a:rPr lang="sv-SE" smtClean="0"/>
              <a:t>‹#›</a:t>
            </a:fld>
            <a:endParaRPr lang="sv-SE"/>
          </a:p>
        </p:txBody>
      </p:sp>
      <p:pic>
        <p:nvPicPr>
          <p:cNvPr id="19" name="Bildobjekt 18" descr="En bild som visar Teckensnitt, text, Grafik, logotyp&#10;&#10;Automatiskt genererad beskrivning">
            <a:extLst>
              <a:ext uri="{FF2B5EF4-FFF2-40B4-BE49-F238E27FC236}">
                <a16:creationId xmlns:a16="http://schemas.microsoft.com/office/drawing/2014/main" id="{7717BFDA-3B47-C366-9DA3-F2D9D406EA2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200" y="447386"/>
            <a:ext cx="1936977" cy="1401291"/>
          </a:xfrm>
          <a:prstGeom prst="rect">
            <a:avLst/>
          </a:prstGeom>
        </p:spPr>
      </p:pic>
      <p:sp>
        <p:nvSpPr>
          <p:cNvPr id="15" name="Platshållare för text 14">
            <a:extLst>
              <a:ext uri="{FF2B5EF4-FFF2-40B4-BE49-F238E27FC236}">
                <a16:creationId xmlns:a16="http://schemas.microsoft.com/office/drawing/2014/main" id="{B2C86C60-9B29-5658-09C0-B5C6EEBDE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27007" y="685798"/>
            <a:ext cx="5026589" cy="5670552"/>
          </a:xfrm>
        </p:spPr>
        <p:txBody>
          <a:bodyPr>
            <a:normAutofit/>
          </a:bodyPr>
          <a:lstStyle>
            <a:lvl1pPr marL="0" indent="0">
              <a:spcBef>
                <a:spcPts val="2400"/>
              </a:spcBef>
              <a:buFont typeface="Courier New" panose="02070309020205020404" pitchFamily="49" charset="0"/>
              <a:buNone/>
              <a:defRPr sz="2000"/>
            </a:lvl1pPr>
          </a:lstStyle>
          <a:p>
            <a:pPr marL="342900" indent="-3429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sv-SE" dirty="0" err="1">
                <a:solidFill>
                  <a:schemeClr val="tx1"/>
                </a:solidFill>
              </a:rPr>
              <a:t>Lorem</a:t>
            </a:r>
            <a:r>
              <a:rPr lang="sv-SE" dirty="0">
                <a:solidFill>
                  <a:schemeClr val="tx1"/>
                </a:solidFill>
              </a:rPr>
              <a:t> </a:t>
            </a:r>
            <a:r>
              <a:rPr lang="sv-SE" dirty="0" err="1">
                <a:solidFill>
                  <a:schemeClr val="tx1"/>
                </a:solidFill>
              </a:rPr>
              <a:t>ipsum</a:t>
            </a:r>
            <a:r>
              <a:rPr lang="sv-SE" dirty="0">
                <a:solidFill>
                  <a:schemeClr val="tx1"/>
                </a:solidFill>
              </a:rPr>
              <a:t> </a:t>
            </a:r>
            <a:r>
              <a:rPr lang="sv-SE" dirty="0" err="1">
                <a:solidFill>
                  <a:schemeClr val="tx1"/>
                </a:solidFill>
              </a:rPr>
              <a:t>dolor</a:t>
            </a:r>
            <a:r>
              <a:rPr lang="sv-SE" dirty="0">
                <a:solidFill>
                  <a:schemeClr val="tx1"/>
                </a:solidFill>
              </a:rPr>
              <a:t> </a:t>
            </a:r>
            <a:r>
              <a:rPr lang="sv-SE" dirty="0" err="1">
                <a:solidFill>
                  <a:schemeClr val="tx1"/>
                </a:solidFill>
              </a:rPr>
              <a:t>sit</a:t>
            </a:r>
            <a:r>
              <a:rPr lang="sv-SE" dirty="0">
                <a:solidFill>
                  <a:schemeClr val="tx1"/>
                </a:solidFill>
              </a:rPr>
              <a:t> </a:t>
            </a:r>
            <a:r>
              <a:rPr lang="sv-SE" dirty="0" err="1">
                <a:solidFill>
                  <a:schemeClr val="tx1"/>
                </a:solidFill>
              </a:rPr>
              <a:t>amet</a:t>
            </a:r>
            <a:r>
              <a:rPr lang="sv-SE" dirty="0">
                <a:solidFill>
                  <a:schemeClr val="tx1"/>
                </a:solidFill>
              </a:rPr>
              <a:t>, </a:t>
            </a:r>
            <a:r>
              <a:rPr lang="sv-SE" dirty="0" err="1">
                <a:solidFill>
                  <a:schemeClr val="tx1"/>
                </a:solidFill>
              </a:rPr>
              <a:t>consectetuer</a:t>
            </a:r>
            <a:r>
              <a:rPr lang="sv-SE" dirty="0">
                <a:solidFill>
                  <a:schemeClr val="tx1"/>
                </a:solidFill>
              </a:rPr>
              <a:t> </a:t>
            </a:r>
            <a:r>
              <a:rPr lang="sv-SE" dirty="0" err="1">
                <a:solidFill>
                  <a:schemeClr val="tx1"/>
                </a:solidFill>
              </a:rPr>
              <a:t>adipiscing</a:t>
            </a:r>
            <a:r>
              <a:rPr lang="sv-SE" dirty="0">
                <a:solidFill>
                  <a:schemeClr val="tx1"/>
                </a:solidFill>
              </a:rPr>
              <a:t> elit. </a:t>
            </a:r>
            <a:r>
              <a:rPr lang="sv-SE" dirty="0" err="1">
                <a:solidFill>
                  <a:schemeClr val="tx1"/>
                </a:solidFill>
              </a:rPr>
              <a:t>Maecenas</a:t>
            </a:r>
            <a:r>
              <a:rPr lang="sv-SE" dirty="0">
                <a:solidFill>
                  <a:schemeClr val="tx1"/>
                </a:solidFill>
              </a:rPr>
              <a:t> porttitor </a:t>
            </a:r>
            <a:r>
              <a:rPr lang="sv-SE" dirty="0" err="1">
                <a:solidFill>
                  <a:schemeClr val="tx1"/>
                </a:solidFill>
              </a:rPr>
              <a:t>congue</a:t>
            </a:r>
            <a:r>
              <a:rPr lang="sv-SE" dirty="0">
                <a:solidFill>
                  <a:schemeClr val="tx1"/>
                </a:solidFill>
              </a:rPr>
              <a:t> massa. </a:t>
            </a:r>
            <a:r>
              <a:rPr lang="sv-SE" dirty="0" err="1">
                <a:solidFill>
                  <a:schemeClr val="tx1"/>
                </a:solidFill>
              </a:rPr>
              <a:t>Fusce</a:t>
            </a:r>
            <a:r>
              <a:rPr lang="sv-SE" dirty="0">
                <a:solidFill>
                  <a:schemeClr val="tx1"/>
                </a:solidFill>
              </a:rPr>
              <a:t> </a:t>
            </a:r>
            <a:r>
              <a:rPr lang="sv-SE" dirty="0" err="1">
                <a:solidFill>
                  <a:schemeClr val="tx1"/>
                </a:solidFill>
              </a:rPr>
              <a:t>posuere</a:t>
            </a:r>
            <a:r>
              <a:rPr lang="sv-SE" dirty="0">
                <a:solidFill>
                  <a:schemeClr val="tx1"/>
                </a:solidFill>
              </a:rPr>
              <a:t>, </a:t>
            </a:r>
            <a:r>
              <a:rPr lang="sv-SE" dirty="0" err="1">
                <a:solidFill>
                  <a:schemeClr val="tx1"/>
                </a:solidFill>
              </a:rPr>
              <a:t>magna</a:t>
            </a:r>
            <a:r>
              <a:rPr lang="sv-SE" dirty="0">
                <a:solidFill>
                  <a:schemeClr val="tx1"/>
                </a:solidFill>
              </a:rPr>
              <a:t> sed </a:t>
            </a:r>
            <a:r>
              <a:rPr lang="sv-SE" dirty="0" err="1">
                <a:solidFill>
                  <a:schemeClr val="tx1"/>
                </a:solidFill>
              </a:rPr>
              <a:t>pulvinar</a:t>
            </a:r>
            <a:r>
              <a:rPr lang="sv-SE" dirty="0">
                <a:solidFill>
                  <a:schemeClr val="tx1"/>
                </a:solidFill>
              </a:rPr>
              <a:t> </a:t>
            </a:r>
            <a:r>
              <a:rPr lang="sv-SE" dirty="0" err="1">
                <a:solidFill>
                  <a:schemeClr val="tx1"/>
                </a:solidFill>
              </a:rPr>
              <a:t>ultricies</a:t>
            </a:r>
            <a:r>
              <a:rPr lang="sv-SE" dirty="0">
                <a:solidFill>
                  <a:schemeClr val="tx1"/>
                </a:solidFill>
              </a:rPr>
              <a:t>, pur.</a:t>
            </a:r>
          </a:p>
          <a:p>
            <a:pPr marL="342900" indent="-342900">
              <a:spcBef>
                <a:spcPts val="1800"/>
              </a:spcBef>
              <a:buFont typeface="Arial" panose="020B0604020202020204" pitchFamily="34" charset="0"/>
              <a:buChar char="•"/>
            </a:pPr>
            <a:endParaRPr lang="sv-S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02644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vsnitt med text blå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>
            <a:extLst>
              <a:ext uri="{FF2B5EF4-FFF2-40B4-BE49-F238E27FC236}">
                <a16:creationId xmlns:a16="http://schemas.microsoft.com/office/drawing/2014/main" id="{90359833-7B2B-4E2D-36A7-2E2CE8315273}"/>
              </a:ext>
            </a:extLst>
          </p:cNvPr>
          <p:cNvSpPr/>
          <p:nvPr userDrawn="1"/>
        </p:nvSpPr>
        <p:spPr>
          <a:xfrm>
            <a:off x="0" y="0"/>
            <a:ext cx="6093765" cy="6858000"/>
          </a:xfrm>
          <a:prstGeom prst="rect">
            <a:avLst/>
          </a:prstGeom>
          <a:solidFill>
            <a:srgbClr val="F3EF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9" name="Frihandsfigur: Form 8">
            <a:extLst>
              <a:ext uri="{FF2B5EF4-FFF2-40B4-BE49-F238E27FC236}">
                <a16:creationId xmlns:a16="http://schemas.microsoft.com/office/drawing/2014/main" id="{1A601B3A-1B7A-F085-FDC1-DBF9F2151695}"/>
              </a:ext>
            </a:extLst>
          </p:cNvPr>
          <p:cNvSpPr/>
          <p:nvPr userDrawn="1"/>
        </p:nvSpPr>
        <p:spPr>
          <a:xfrm rot="16200000">
            <a:off x="2020023" y="2784634"/>
            <a:ext cx="4367917" cy="3778814"/>
          </a:xfrm>
          <a:custGeom>
            <a:avLst/>
            <a:gdLst>
              <a:gd name="connsiteX0" fmla="*/ 4367917 w 4367917"/>
              <a:gd name="connsiteY0" fmla="*/ 3778814 h 3778814"/>
              <a:gd name="connsiteX1" fmla="*/ 0 w 4367917"/>
              <a:gd name="connsiteY1" fmla="*/ 3778814 h 3778814"/>
              <a:gd name="connsiteX2" fmla="*/ 1 w 4367917"/>
              <a:gd name="connsiteY2" fmla="*/ 64014 h 3778814"/>
              <a:gd name="connsiteX3" fmla="*/ 141344 w 4367917"/>
              <a:gd name="connsiteY3" fmla="*/ 39280 h 3778814"/>
              <a:gd name="connsiteX4" fmla="*/ 670584 w 4367917"/>
              <a:gd name="connsiteY4" fmla="*/ 0 h 3778814"/>
              <a:gd name="connsiteX5" fmla="*/ 4353342 w 4367917"/>
              <a:gd name="connsiteY5" fmla="*/ 3476881 h 3778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67917" h="3778814">
                <a:moveTo>
                  <a:pt x="4367917" y="3778814"/>
                </a:moveTo>
                <a:lnTo>
                  <a:pt x="0" y="3778814"/>
                </a:lnTo>
                <a:lnTo>
                  <a:pt x="1" y="64014"/>
                </a:lnTo>
                <a:lnTo>
                  <a:pt x="141344" y="39280"/>
                </a:lnTo>
                <a:cubicBezTo>
                  <a:pt x="314192" y="13394"/>
                  <a:pt x="490893" y="0"/>
                  <a:pt x="670584" y="0"/>
                </a:cubicBezTo>
                <a:cubicBezTo>
                  <a:pt x="2587291" y="0"/>
                  <a:pt x="4163770" y="1523970"/>
                  <a:pt x="4353342" y="3476881"/>
                </a:cubicBezTo>
                <a:close/>
              </a:path>
            </a:pathLst>
          </a:custGeom>
          <a:solidFill>
            <a:srgbClr val="E9DF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sv-SE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1555012E-45A7-1883-D676-02D3D70C19E9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873189" y="2513178"/>
            <a:ext cx="4761918" cy="1420701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600" b="1">
                <a:solidFill>
                  <a:schemeClr val="tx1"/>
                </a:solidFill>
                <a:latin typeface="Mona Sans" pitchFamily="2" charset="0"/>
              </a:defRPr>
            </a:lvl1pPr>
          </a:lstStyle>
          <a:p>
            <a:r>
              <a:rPr lang="sv-SE" dirty="0"/>
              <a:t>Rubrik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A5141842-38B3-231F-4802-0EBCD1E38E95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873189" y="4070405"/>
            <a:ext cx="4761918" cy="1621443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  <a:latin typeface="Mona Sans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 dirty="0"/>
              <a:t>Underrubrik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9865FF36-E21D-1473-F088-D844D0044759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CEF29023-34BD-44CC-8D9D-9C01F392B66F}" type="datetimeFigureOut">
              <a:rPr lang="sv-SE" smtClean="0"/>
              <a:t>2025-08-26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359F2E00-CE2E-F574-0672-5D31ED2DEE78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70198633-9496-1953-856E-0CCE799B6B28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8907A1F5-052B-423D-8B58-3E6A9CA84675}" type="slidenum">
              <a:rPr lang="sv-SE" smtClean="0"/>
              <a:t>‹#›</a:t>
            </a:fld>
            <a:endParaRPr lang="sv-SE"/>
          </a:p>
        </p:txBody>
      </p:sp>
      <p:pic>
        <p:nvPicPr>
          <p:cNvPr id="11" name="Bildobjekt 10" descr="En bild som visar Teckensnitt, Grafik, skärmbild, logotyp&#10;&#10;Automatiskt genererad beskrivning">
            <a:extLst>
              <a:ext uri="{FF2B5EF4-FFF2-40B4-BE49-F238E27FC236}">
                <a16:creationId xmlns:a16="http://schemas.microsoft.com/office/drawing/2014/main" id="{AB025078-06FA-B15D-6D2B-1A843CEAAF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166" y="367374"/>
            <a:ext cx="2047043" cy="1490782"/>
          </a:xfrm>
          <a:prstGeom prst="rect">
            <a:avLst/>
          </a:prstGeom>
        </p:spPr>
      </p:pic>
      <p:sp>
        <p:nvSpPr>
          <p:cNvPr id="15" name="Platshållare för text 14">
            <a:extLst>
              <a:ext uri="{FF2B5EF4-FFF2-40B4-BE49-F238E27FC236}">
                <a16:creationId xmlns:a16="http://schemas.microsoft.com/office/drawing/2014/main" id="{B2C86C60-9B29-5658-09C0-B5C6EEBDE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27007" y="685798"/>
            <a:ext cx="5026589" cy="5670552"/>
          </a:xfrm>
        </p:spPr>
        <p:txBody>
          <a:bodyPr>
            <a:normAutofit/>
          </a:bodyPr>
          <a:lstStyle>
            <a:lvl1pPr marL="0" indent="0">
              <a:spcBef>
                <a:spcPts val="2400"/>
              </a:spcBef>
              <a:buFont typeface="Courier New" panose="02070309020205020404" pitchFamily="49" charset="0"/>
              <a:buNone/>
              <a:defRPr sz="1900"/>
            </a:lvl1pPr>
          </a:lstStyle>
          <a:p>
            <a:pPr marL="342900" indent="-3429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sv-SE" dirty="0" err="1">
                <a:solidFill>
                  <a:schemeClr val="tx1"/>
                </a:solidFill>
              </a:rPr>
              <a:t>Lorem</a:t>
            </a:r>
            <a:r>
              <a:rPr lang="sv-SE" dirty="0">
                <a:solidFill>
                  <a:schemeClr val="tx1"/>
                </a:solidFill>
              </a:rPr>
              <a:t> </a:t>
            </a:r>
            <a:r>
              <a:rPr lang="sv-SE" dirty="0" err="1">
                <a:solidFill>
                  <a:schemeClr val="tx1"/>
                </a:solidFill>
              </a:rPr>
              <a:t>ipsum</a:t>
            </a:r>
            <a:r>
              <a:rPr lang="sv-SE" dirty="0">
                <a:solidFill>
                  <a:schemeClr val="tx1"/>
                </a:solidFill>
              </a:rPr>
              <a:t> </a:t>
            </a:r>
            <a:r>
              <a:rPr lang="sv-SE" dirty="0" err="1">
                <a:solidFill>
                  <a:schemeClr val="tx1"/>
                </a:solidFill>
              </a:rPr>
              <a:t>dolor</a:t>
            </a:r>
            <a:r>
              <a:rPr lang="sv-SE" dirty="0">
                <a:solidFill>
                  <a:schemeClr val="tx1"/>
                </a:solidFill>
              </a:rPr>
              <a:t> </a:t>
            </a:r>
            <a:r>
              <a:rPr lang="sv-SE" dirty="0" err="1">
                <a:solidFill>
                  <a:schemeClr val="tx1"/>
                </a:solidFill>
              </a:rPr>
              <a:t>sit</a:t>
            </a:r>
            <a:r>
              <a:rPr lang="sv-SE" dirty="0">
                <a:solidFill>
                  <a:schemeClr val="tx1"/>
                </a:solidFill>
              </a:rPr>
              <a:t> </a:t>
            </a:r>
            <a:r>
              <a:rPr lang="sv-SE" dirty="0" err="1">
                <a:solidFill>
                  <a:schemeClr val="tx1"/>
                </a:solidFill>
              </a:rPr>
              <a:t>amet</a:t>
            </a:r>
            <a:r>
              <a:rPr lang="sv-SE" dirty="0">
                <a:solidFill>
                  <a:schemeClr val="tx1"/>
                </a:solidFill>
              </a:rPr>
              <a:t>, </a:t>
            </a:r>
            <a:r>
              <a:rPr lang="sv-SE" dirty="0" err="1">
                <a:solidFill>
                  <a:schemeClr val="tx1"/>
                </a:solidFill>
              </a:rPr>
              <a:t>consectetuer</a:t>
            </a:r>
            <a:r>
              <a:rPr lang="sv-SE" dirty="0">
                <a:solidFill>
                  <a:schemeClr val="tx1"/>
                </a:solidFill>
              </a:rPr>
              <a:t> </a:t>
            </a:r>
            <a:r>
              <a:rPr lang="sv-SE" dirty="0" err="1">
                <a:solidFill>
                  <a:schemeClr val="tx1"/>
                </a:solidFill>
              </a:rPr>
              <a:t>adipiscing</a:t>
            </a:r>
            <a:r>
              <a:rPr lang="sv-SE" dirty="0">
                <a:solidFill>
                  <a:schemeClr val="tx1"/>
                </a:solidFill>
              </a:rPr>
              <a:t> elit. </a:t>
            </a:r>
            <a:r>
              <a:rPr lang="sv-SE" dirty="0" err="1">
                <a:solidFill>
                  <a:schemeClr val="tx1"/>
                </a:solidFill>
              </a:rPr>
              <a:t>Maecenas</a:t>
            </a:r>
            <a:r>
              <a:rPr lang="sv-SE" dirty="0">
                <a:solidFill>
                  <a:schemeClr val="tx1"/>
                </a:solidFill>
              </a:rPr>
              <a:t> porttitor </a:t>
            </a:r>
            <a:r>
              <a:rPr lang="sv-SE" dirty="0" err="1">
                <a:solidFill>
                  <a:schemeClr val="tx1"/>
                </a:solidFill>
              </a:rPr>
              <a:t>congue</a:t>
            </a:r>
            <a:r>
              <a:rPr lang="sv-SE" dirty="0">
                <a:solidFill>
                  <a:schemeClr val="tx1"/>
                </a:solidFill>
              </a:rPr>
              <a:t> massa. </a:t>
            </a:r>
            <a:r>
              <a:rPr lang="sv-SE" dirty="0" err="1">
                <a:solidFill>
                  <a:schemeClr val="tx1"/>
                </a:solidFill>
              </a:rPr>
              <a:t>Fusce</a:t>
            </a:r>
            <a:r>
              <a:rPr lang="sv-SE" dirty="0">
                <a:solidFill>
                  <a:schemeClr val="tx1"/>
                </a:solidFill>
              </a:rPr>
              <a:t> </a:t>
            </a:r>
            <a:r>
              <a:rPr lang="sv-SE" dirty="0" err="1">
                <a:solidFill>
                  <a:schemeClr val="tx1"/>
                </a:solidFill>
              </a:rPr>
              <a:t>posuere</a:t>
            </a:r>
            <a:r>
              <a:rPr lang="sv-SE" dirty="0">
                <a:solidFill>
                  <a:schemeClr val="tx1"/>
                </a:solidFill>
              </a:rPr>
              <a:t>, </a:t>
            </a:r>
            <a:r>
              <a:rPr lang="sv-SE" dirty="0" err="1">
                <a:solidFill>
                  <a:schemeClr val="tx1"/>
                </a:solidFill>
              </a:rPr>
              <a:t>magna</a:t>
            </a:r>
            <a:r>
              <a:rPr lang="sv-SE" dirty="0">
                <a:solidFill>
                  <a:schemeClr val="tx1"/>
                </a:solidFill>
              </a:rPr>
              <a:t> sed </a:t>
            </a:r>
            <a:r>
              <a:rPr lang="sv-SE" dirty="0" err="1">
                <a:solidFill>
                  <a:schemeClr val="tx1"/>
                </a:solidFill>
              </a:rPr>
              <a:t>pulvinar</a:t>
            </a:r>
            <a:r>
              <a:rPr lang="sv-SE" dirty="0">
                <a:solidFill>
                  <a:schemeClr val="tx1"/>
                </a:solidFill>
              </a:rPr>
              <a:t> </a:t>
            </a:r>
            <a:r>
              <a:rPr lang="sv-SE" dirty="0" err="1">
                <a:solidFill>
                  <a:schemeClr val="tx1"/>
                </a:solidFill>
              </a:rPr>
              <a:t>ultricies</a:t>
            </a:r>
            <a:r>
              <a:rPr lang="sv-SE" dirty="0">
                <a:solidFill>
                  <a:schemeClr val="tx1"/>
                </a:solidFill>
              </a:rPr>
              <a:t>, pur.</a:t>
            </a:r>
          </a:p>
          <a:p>
            <a:pPr marL="342900" indent="-342900">
              <a:spcBef>
                <a:spcPts val="1800"/>
              </a:spcBef>
              <a:buFont typeface="Arial" panose="020B0604020202020204" pitchFamily="34" charset="0"/>
              <a:buChar char="•"/>
            </a:pPr>
            <a:endParaRPr lang="sv-S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96516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nehållssid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ktangel 13">
            <a:extLst>
              <a:ext uri="{FF2B5EF4-FFF2-40B4-BE49-F238E27FC236}">
                <a16:creationId xmlns:a16="http://schemas.microsoft.com/office/drawing/2014/main" id="{124F17BF-105A-6620-C537-78DA5D370D2A}"/>
              </a:ext>
            </a:extLst>
          </p:cNvPr>
          <p:cNvSpPr/>
          <p:nvPr userDrawn="1"/>
        </p:nvSpPr>
        <p:spPr>
          <a:xfrm>
            <a:off x="856298" y="511700"/>
            <a:ext cx="10728324" cy="5828140"/>
          </a:xfrm>
          <a:prstGeom prst="rect">
            <a:avLst/>
          </a:prstGeom>
          <a:solidFill>
            <a:srgbClr val="F3EF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1" name="Frihandsfigur: Form 10">
            <a:extLst>
              <a:ext uri="{FF2B5EF4-FFF2-40B4-BE49-F238E27FC236}">
                <a16:creationId xmlns:a16="http://schemas.microsoft.com/office/drawing/2014/main" id="{1C6397F3-6E79-0E5B-00D4-92E2E1221043}"/>
              </a:ext>
            </a:extLst>
          </p:cNvPr>
          <p:cNvSpPr/>
          <p:nvPr userDrawn="1"/>
        </p:nvSpPr>
        <p:spPr>
          <a:xfrm>
            <a:off x="220247" y="511700"/>
            <a:ext cx="638695" cy="1219714"/>
          </a:xfrm>
          <a:custGeom>
            <a:avLst/>
            <a:gdLst>
              <a:gd name="connsiteX0" fmla="*/ 631768 w 638695"/>
              <a:gd name="connsiteY0" fmla="*/ 0 h 1219714"/>
              <a:gd name="connsiteX1" fmla="*/ 638695 w 638695"/>
              <a:gd name="connsiteY1" fmla="*/ 674 h 1219714"/>
              <a:gd name="connsiteX2" fmla="*/ 638695 w 638695"/>
              <a:gd name="connsiteY2" fmla="*/ 1219040 h 1219714"/>
              <a:gd name="connsiteX3" fmla="*/ 631768 w 638695"/>
              <a:gd name="connsiteY3" fmla="*/ 1219714 h 1219714"/>
              <a:gd name="connsiteX4" fmla="*/ 0 w 638695"/>
              <a:gd name="connsiteY4" fmla="*/ 609857 h 1219714"/>
              <a:gd name="connsiteX5" fmla="*/ 631768 w 638695"/>
              <a:gd name="connsiteY5" fmla="*/ 0 h 121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38695" h="1219714">
                <a:moveTo>
                  <a:pt x="631768" y="0"/>
                </a:moveTo>
                <a:lnTo>
                  <a:pt x="638695" y="674"/>
                </a:lnTo>
                <a:lnTo>
                  <a:pt x="638695" y="1219040"/>
                </a:lnTo>
                <a:lnTo>
                  <a:pt x="631768" y="1219714"/>
                </a:lnTo>
                <a:cubicBezTo>
                  <a:pt x="282852" y="1219714"/>
                  <a:pt x="0" y="946672"/>
                  <a:pt x="0" y="609857"/>
                </a:cubicBezTo>
                <a:cubicBezTo>
                  <a:pt x="0" y="273042"/>
                  <a:pt x="282852" y="0"/>
                  <a:pt x="631768" y="0"/>
                </a:cubicBezTo>
                <a:close/>
              </a:path>
            </a:pathLst>
          </a:custGeom>
          <a:solidFill>
            <a:srgbClr val="F5D1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sv-SE"/>
          </a:p>
        </p:txBody>
      </p:sp>
      <p:sp>
        <p:nvSpPr>
          <p:cNvPr id="8" name="Frihandsfigur: Form 7">
            <a:extLst>
              <a:ext uri="{FF2B5EF4-FFF2-40B4-BE49-F238E27FC236}">
                <a16:creationId xmlns:a16="http://schemas.microsoft.com/office/drawing/2014/main" id="{07B0C87C-E60C-BF55-12DC-4FB17E7B3942}"/>
              </a:ext>
            </a:extLst>
          </p:cNvPr>
          <p:cNvSpPr/>
          <p:nvPr userDrawn="1"/>
        </p:nvSpPr>
        <p:spPr>
          <a:xfrm rot="10800000">
            <a:off x="856298" y="1731414"/>
            <a:ext cx="4939039" cy="5138757"/>
          </a:xfrm>
          <a:custGeom>
            <a:avLst/>
            <a:gdLst>
              <a:gd name="connsiteX0" fmla="*/ 4883288 w 4935864"/>
              <a:gd name="connsiteY0" fmla="*/ 5126586 h 5126586"/>
              <a:gd name="connsiteX1" fmla="*/ 1079 w 4935864"/>
              <a:gd name="connsiteY1" fmla="*/ 381642 h 5126586"/>
              <a:gd name="connsiteX2" fmla="*/ 2461 w 4935864"/>
              <a:gd name="connsiteY2" fmla="*/ 127175 h 5126586"/>
              <a:gd name="connsiteX3" fmla="*/ 10025 w 4935864"/>
              <a:gd name="connsiteY3" fmla="*/ 0 h 5126586"/>
              <a:gd name="connsiteX4" fmla="*/ 4935864 w 4935864"/>
              <a:gd name="connsiteY4" fmla="*/ 0 h 5126586"/>
              <a:gd name="connsiteX5" fmla="*/ 4935864 w 4935864"/>
              <a:gd name="connsiteY5" fmla="*/ 5121470 h 5126586"/>
              <a:gd name="connsiteX0" fmla="*/ 4883288 w 4939039"/>
              <a:gd name="connsiteY0" fmla="*/ 5126586 h 5128190"/>
              <a:gd name="connsiteX1" fmla="*/ 1079 w 4939039"/>
              <a:gd name="connsiteY1" fmla="*/ 381642 h 5128190"/>
              <a:gd name="connsiteX2" fmla="*/ 2461 w 4939039"/>
              <a:gd name="connsiteY2" fmla="*/ 127175 h 5128190"/>
              <a:gd name="connsiteX3" fmla="*/ 10025 w 4939039"/>
              <a:gd name="connsiteY3" fmla="*/ 0 h 5128190"/>
              <a:gd name="connsiteX4" fmla="*/ 4935864 w 4939039"/>
              <a:gd name="connsiteY4" fmla="*/ 0 h 5128190"/>
              <a:gd name="connsiteX5" fmla="*/ 4939039 w 4939039"/>
              <a:gd name="connsiteY5" fmla="*/ 5127807 h 5128190"/>
              <a:gd name="connsiteX6" fmla="*/ 4883288 w 4939039"/>
              <a:gd name="connsiteY6" fmla="*/ 5126586 h 5128190"/>
              <a:gd name="connsiteX0" fmla="*/ 4883288 w 4939039"/>
              <a:gd name="connsiteY0" fmla="*/ 5126586 h 5128190"/>
              <a:gd name="connsiteX1" fmla="*/ 1079 w 4939039"/>
              <a:gd name="connsiteY1" fmla="*/ 381642 h 5128190"/>
              <a:gd name="connsiteX2" fmla="*/ 2461 w 4939039"/>
              <a:gd name="connsiteY2" fmla="*/ 127175 h 5128190"/>
              <a:gd name="connsiteX3" fmla="*/ 10025 w 4939039"/>
              <a:gd name="connsiteY3" fmla="*/ 0 h 5128190"/>
              <a:gd name="connsiteX4" fmla="*/ 4935864 w 4939039"/>
              <a:gd name="connsiteY4" fmla="*/ 0 h 5128190"/>
              <a:gd name="connsiteX5" fmla="*/ 4939039 w 4939039"/>
              <a:gd name="connsiteY5" fmla="*/ 5127807 h 5128190"/>
              <a:gd name="connsiteX6" fmla="*/ 4883288 w 4939039"/>
              <a:gd name="connsiteY6" fmla="*/ 5126586 h 5128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39039" h="5128190">
                <a:moveTo>
                  <a:pt x="4883288" y="5126586"/>
                </a:moveTo>
                <a:cubicBezTo>
                  <a:pt x="2235010" y="5126586"/>
                  <a:pt x="59135" y="3126761"/>
                  <a:pt x="1079" y="381642"/>
                </a:cubicBezTo>
                <a:cubicBezTo>
                  <a:pt x="-736" y="295857"/>
                  <a:pt x="-255" y="211027"/>
                  <a:pt x="2461" y="127175"/>
                </a:cubicBezTo>
                <a:lnTo>
                  <a:pt x="10025" y="0"/>
                </a:lnTo>
                <a:lnTo>
                  <a:pt x="4935864" y="0"/>
                </a:lnTo>
                <a:cubicBezTo>
                  <a:pt x="4935864" y="1707157"/>
                  <a:pt x="4939039" y="3420650"/>
                  <a:pt x="4939039" y="5127807"/>
                </a:cubicBezTo>
                <a:cubicBezTo>
                  <a:pt x="4921514" y="5129512"/>
                  <a:pt x="4900813" y="5124881"/>
                  <a:pt x="4883288" y="5126586"/>
                </a:cubicBezTo>
                <a:close/>
              </a:path>
            </a:pathLst>
          </a:custGeom>
          <a:solidFill>
            <a:srgbClr val="E9DF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sv-SE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BCBD6807-72E8-4114-E545-19C506A92942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1087120" y="518160"/>
            <a:ext cx="9174480" cy="1213254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spcBef>
                <a:spcPts val="1200"/>
              </a:spcBef>
              <a:defRPr sz="3600" b="1">
                <a:latin typeface="Mona Sans" pitchFamily="2" charset="0"/>
              </a:defRPr>
            </a:lvl1pPr>
          </a:lstStyle>
          <a:p>
            <a:r>
              <a:rPr lang="sv-SE" dirty="0"/>
              <a:t>Klicka här för att ändra rubrik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D5C8FCBA-6D1A-1282-FD4E-72968FC8E52A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1087120" y="1968499"/>
            <a:ext cx="9174480" cy="4208463"/>
          </a:xfrm>
        </p:spPr>
        <p:txBody>
          <a:bodyPr/>
          <a:lstStyle>
            <a:lvl1pPr>
              <a:defRPr sz="1900"/>
            </a:lvl1pPr>
            <a:lvl2pPr>
              <a:defRPr sz="1800"/>
            </a:lvl2pPr>
            <a:lvl3pPr>
              <a:defRPr sz="1700"/>
            </a:lvl3pPr>
            <a:lvl4pPr>
              <a:defRPr sz="1600"/>
            </a:lvl4pPr>
            <a:lvl5pPr>
              <a:defRPr sz="1500"/>
            </a:lvl5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7993EB24-175B-0AB1-CB2E-E1DDB8F5CB52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CEF29023-34BD-44CC-8D9D-9C01F392B66F}" type="datetimeFigureOut">
              <a:rPr lang="sv-SE" smtClean="0"/>
              <a:t>2025-08-26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1F5929A0-D146-7108-27C9-C820156EE73E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13047FD5-4260-3F54-2BFF-C65480D71D28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8907A1F5-052B-423D-8B58-3E6A9CA84675}" type="slidenum">
              <a:rPr lang="sv-SE" smtClean="0"/>
              <a:t>‹#›</a:t>
            </a:fld>
            <a:endParaRPr lang="sv-SE"/>
          </a:p>
        </p:txBody>
      </p:sp>
      <p:pic>
        <p:nvPicPr>
          <p:cNvPr id="15" name="Bildobjekt 14" descr="En bild som visar Teckensnitt, Grafik, skärmbild, logotyp&#10;&#10;Automatiskt genererad beskrivning">
            <a:extLst>
              <a:ext uri="{FF2B5EF4-FFF2-40B4-BE49-F238E27FC236}">
                <a16:creationId xmlns:a16="http://schemas.microsoft.com/office/drawing/2014/main" id="{28CA1465-3927-0484-A484-E2BECB01CA9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8993" y="375547"/>
            <a:ext cx="1093808" cy="796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3147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ehåll för filmer eller annan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ktangel 13">
            <a:extLst>
              <a:ext uri="{FF2B5EF4-FFF2-40B4-BE49-F238E27FC236}">
                <a16:creationId xmlns:a16="http://schemas.microsoft.com/office/drawing/2014/main" id="{124F17BF-105A-6620-C537-78DA5D370D2A}"/>
              </a:ext>
            </a:extLst>
          </p:cNvPr>
          <p:cNvSpPr/>
          <p:nvPr userDrawn="1"/>
        </p:nvSpPr>
        <p:spPr>
          <a:xfrm>
            <a:off x="856298" y="511700"/>
            <a:ext cx="10728324" cy="5828140"/>
          </a:xfrm>
          <a:prstGeom prst="rect">
            <a:avLst/>
          </a:prstGeom>
          <a:solidFill>
            <a:srgbClr val="F3EF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1" name="Frihandsfigur: Form 10">
            <a:extLst>
              <a:ext uri="{FF2B5EF4-FFF2-40B4-BE49-F238E27FC236}">
                <a16:creationId xmlns:a16="http://schemas.microsoft.com/office/drawing/2014/main" id="{1C6397F3-6E79-0E5B-00D4-92E2E1221043}"/>
              </a:ext>
            </a:extLst>
          </p:cNvPr>
          <p:cNvSpPr/>
          <p:nvPr userDrawn="1"/>
        </p:nvSpPr>
        <p:spPr>
          <a:xfrm rot="10800000">
            <a:off x="856298" y="511700"/>
            <a:ext cx="407872" cy="778912"/>
          </a:xfrm>
          <a:custGeom>
            <a:avLst/>
            <a:gdLst>
              <a:gd name="connsiteX0" fmla="*/ 631768 w 638695"/>
              <a:gd name="connsiteY0" fmla="*/ 0 h 1219714"/>
              <a:gd name="connsiteX1" fmla="*/ 638695 w 638695"/>
              <a:gd name="connsiteY1" fmla="*/ 674 h 1219714"/>
              <a:gd name="connsiteX2" fmla="*/ 638695 w 638695"/>
              <a:gd name="connsiteY2" fmla="*/ 1219040 h 1219714"/>
              <a:gd name="connsiteX3" fmla="*/ 631768 w 638695"/>
              <a:gd name="connsiteY3" fmla="*/ 1219714 h 1219714"/>
              <a:gd name="connsiteX4" fmla="*/ 0 w 638695"/>
              <a:gd name="connsiteY4" fmla="*/ 609857 h 1219714"/>
              <a:gd name="connsiteX5" fmla="*/ 631768 w 638695"/>
              <a:gd name="connsiteY5" fmla="*/ 0 h 121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38695" h="1219714">
                <a:moveTo>
                  <a:pt x="631768" y="0"/>
                </a:moveTo>
                <a:lnTo>
                  <a:pt x="638695" y="674"/>
                </a:lnTo>
                <a:lnTo>
                  <a:pt x="638695" y="1219040"/>
                </a:lnTo>
                <a:lnTo>
                  <a:pt x="631768" y="1219714"/>
                </a:lnTo>
                <a:cubicBezTo>
                  <a:pt x="282852" y="1219714"/>
                  <a:pt x="0" y="946672"/>
                  <a:pt x="0" y="609857"/>
                </a:cubicBezTo>
                <a:cubicBezTo>
                  <a:pt x="0" y="273042"/>
                  <a:pt x="282852" y="0"/>
                  <a:pt x="631768" y="0"/>
                </a:cubicBezTo>
                <a:close/>
              </a:path>
            </a:pathLst>
          </a:custGeom>
          <a:solidFill>
            <a:srgbClr val="F5D1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sv-SE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BCBD6807-72E8-4114-E545-19C506A92942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1473200" y="518160"/>
            <a:ext cx="8788400" cy="79657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spcBef>
                <a:spcPts val="1200"/>
              </a:spcBef>
              <a:defRPr sz="3600" b="1">
                <a:latin typeface="Mona Sans" pitchFamily="2" charset="0"/>
              </a:defRPr>
            </a:lvl1pPr>
          </a:lstStyle>
          <a:p>
            <a:r>
              <a:rPr lang="sv-SE" dirty="0"/>
              <a:t>Klicka här för att ändra rubrik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7993EB24-175B-0AB1-CB2E-E1DDB8F5CB52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CEF29023-34BD-44CC-8D9D-9C01F392B66F}" type="datetimeFigureOut">
              <a:rPr lang="sv-SE" smtClean="0"/>
              <a:t>2025-08-26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1F5929A0-D146-7108-27C9-C820156EE73E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13047FD5-4260-3F54-2BFF-C65480D71D28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8907A1F5-052B-423D-8B58-3E6A9CA84675}" type="slidenum">
              <a:rPr lang="sv-SE" smtClean="0"/>
              <a:t>‹#›</a:t>
            </a:fld>
            <a:endParaRPr lang="sv-SE"/>
          </a:p>
        </p:txBody>
      </p:sp>
      <p:pic>
        <p:nvPicPr>
          <p:cNvPr id="15" name="Bildobjekt 14" descr="En bild som visar Teckensnitt, Grafik, skärmbild, logotyp&#10;&#10;Automatiskt genererad beskrivning">
            <a:extLst>
              <a:ext uri="{FF2B5EF4-FFF2-40B4-BE49-F238E27FC236}">
                <a16:creationId xmlns:a16="http://schemas.microsoft.com/office/drawing/2014/main" id="{28CA1465-3927-0484-A484-E2BECB01CA9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8993" y="375547"/>
            <a:ext cx="1093808" cy="796577"/>
          </a:xfrm>
          <a:prstGeom prst="rect">
            <a:avLst/>
          </a:prstGeom>
        </p:spPr>
      </p:pic>
      <p:sp>
        <p:nvSpPr>
          <p:cNvPr id="10" name="Frihandsfigur: Form 9">
            <a:extLst>
              <a:ext uri="{FF2B5EF4-FFF2-40B4-BE49-F238E27FC236}">
                <a16:creationId xmlns:a16="http://schemas.microsoft.com/office/drawing/2014/main" id="{8DFAF4AA-5C85-05D1-E1A5-9570E2D5064D}"/>
              </a:ext>
            </a:extLst>
          </p:cNvPr>
          <p:cNvSpPr/>
          <p:nvPr userDrawn="1"/>
        </p:nvSpPr>
        <p:spPr>
          <a:xfrm>
            <a:off x="597953" y="1288232"/>
            <a:ext cx="258344" cy="493359"/>
          </a:xfrm>
          <a:custGeom>
            <a:avLst/>
            <a:gdLst>
              <a:gd name="connsiteX0" fmla="*/ 631768 w 638695"/>
              <a:gd name="connsiteY0" fmla="*/ 0 h 1219714"/>
              <a:gd name="connsiteX1" fmla="*/ 638695 w 638695"/>
              <a:gd name="connsiteY1" fmla="*/ 674 h 1219714"/>
              <a:gd name="connsiteX2" fmla="*/ 638695 w 638695"/>
              <a:gd name="connsiteY2" fmla="*/ 1219040 h 1219714"/>
              <a:gd name="connsiteX3" fmla="*/ 631768 w 638695"/>
              <a:gd name="connsiteY3" fmla="*/ 1219714 h 1219714"/>
              <a:gd name="connsiteX4" fmla="*/ 0 w 638695"/>
              <a:gd name="connsiteY4" fmla="*/ 609857 h 1219714"/>
              <a:gd name="connsiteX5" fmla="*/ 631768 w 638695"/>
              <a:gd name="connsiteY5" fmla="*/ 0 h 121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38695" h="1219714">
                <a:moveTo>
                  <a:pt x="631768" y="0"/>
                </a:moveTo>
                <a:lnTo>
                  <a:pt x="638695" y="674"/>
                </a:lnTo>
                <a:lnTo>
                  <a:pt x="638695" y="1219040"/>
                </a:lnTo>
                <a:lnTo>
                  <a:pt x="631768" y="1219714"/>
                </a:lnTo>
                <a:cubicBezTo>
                  <a:pt x="282852" y="1219714"/>
                  <a:pt x="0" y="946672"/>
                  <a:pt x="0" y="609857"/>
                </a:cubicBezTo>
                <a:cubicBezTo>
                  <a:pt x="0" y="273042"/>
                  <a:pt x="282852" y="0"/>
                  <a:pt x="631768" y="0"/>
                </a:cubicBezTo>
                <a:close/>
              </a:path>
            </a:pathLst>
          </a:custGeom>
          <a:solidFill>
            <a:srgbClr val="A2C1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016909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ehåll med valfri bil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ktangel 13">
            <a:extLst>
              <a:ext uri="{FF2B5EF4-FFF2-40B4-BE49-F238E27FC236}">
                <a16:creationId xmlns:a16="http://schemas.microsoft.com/office/drawing/2014/main" id="{124F17BF-105A-6620-C537-78DA5D370D2A}"/>
              </a:ext>
            </a:extLst>
          </p:cNvPr>
          <p:cNvSpPr/>
          <p:nvPr userDrawn="1"/>
        </p:nvSpPr>
        <p:spPr>
          <a:xfrm>
            <a:off x="856298" y="511700"/>
            <a:ext cx="10728324" cy="5828140"/>
          </a:xfrm>
          <a:prstGeom prst="rect">
            <a:avLst/>
          </a:prstGeom>
          <a:solidFill>
            <a:srgbClr val="F3EF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7993EB24-175B-0AB1-CB2E-E1DDB8F5CB52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CEF29023-34BD-44CC-8D9D-9C01F392B66F}" type="datetimeFigureOut">
              <a:rPr lang="sv-SE" smtClean="0"/>
              <a:t>2025-08-26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1F5929A0-D146-7108-27C9-C820156EE73E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13047FD5-4260-3F54-2BFF-C65480D71D28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8907A1F5-052B-423D-8B58-3E6A9CA84675}" type="slidenum">
              <a:rPr lang="sv-SE" smtClean="0"/>
              <a:t>‹#›</a:t>
            </a:fld>
            <a:endParaRPr lang="sv-SE"/>
          </a:p>
        </p:txBody>
      </p:sp>
      <p:sp>
        <p:nvSpPr>
          <p:cNvPr id="35" name="Platshållare för bild 34">
            <a:extLst>
              <a:ext uri="{FF2B5EF4-FFF2-40B4-BE49-F238E27FC236}">
                <a16:creationId xmlns:a16="http://schemas.microsoft.com/office/drawing/2014/main" id="{B8A54791-3E08-EF2C-092D-8577B36ED90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269224" y="1255800"/>
            <a:ext cx="3662594" cy="4293079"/>
          </a:xfrm>
          <a:custGeom>
            <a:avLst/>
            <a:gdLst>
              <a:gd name="connsiteX0" fmla="*/ 1811436 w 3662594"/>
              <a:gd name="connsiteY0" fmla="*/ 0 h 4293079"/>
              <a:gd name="connsiteX1" fmla="*/ 1831297 w 3662594"/>
              <a:gd name="connsiteY1" fmla="*/ 1917 h 4293079"/>
              <a:gd name="connsiteX2" fmla="*/ 1831297 w 3662594"/>
              <a:gd name="connsiteY2" fmla="*/ 980688 h 4293079"/>
              <a:gd name="connsiteX3" fmla="*/ 1851158 w 3662594"/>
              <a:gd name="connsiteY3" fmla="*/ 978771 h 4293079"/>
              <a:gd name="connsiteX4" fmla="*/ 3662594 w 3662594"/>
              <a:gd name="connsiteY4" fmla="*/ 2713473 h 4293079"/>
              <a:gd name="connsiteX5" fmla="*/ 2714596 w 3662594"/>
              <a:gd name="connsiteY5" fmla="*/ 4238806 h 4293079"/>
              <a:gd name="connsiteX6" fmla="*/ 2596950 w 3662594"/>
              <a:gd name="connsiteY6" fmla="*/ 4293079 h 4293079"/>
              <a:gd name="connsiteX7" fmla="*/ 2597059 w 3662594"/>
              <a:gd name="connsiteY7" fmla="*/ 4292381 h 4293079"/>
              <a:gd name="connsiteX8" fmla="*/ 2600990 w 3662594"/>
              <a:gd name="connsiteY8" fmla="*/ 4216501 h 4293079"/>
              <a:gd name="connsiteX9" fmla="*/ 1839645 w 3662594"/>
              <a:gd name="connsiteY9" fmla="*/ 3474358 h 4293079"/>
              <a:gd name="connsiteX10" fmla="*/ 1831297 w 3662594"/>
              <a:gd name="connsiteY10" fmla="*/ 3475178 h 4293079"/>
              <a:gd name="connsiteX11" fmla="*/ 1831297 w 3662594"/>
              <a:gd name="connsiteY11" fmla="*/ 3467487 h 4293079"/>
              <a:gd name="connsiteX12" fmla="*/ 1811436 w 3662594"/>
              <a:gd name="connsiteY12" fmla="*/ 3469404 h 4293079"/>
              <a:gd name="connsiteX13" fmla="*/ 0 w 3662594"/>
              <a:gd name="connsiteY13" fmla="*/ 1734702 h 4293079"/>
              <a:gd name="connsiteX14" fmla="*/ 1811436 w 3662594"/>
              <a:gd name="connsiteY14" fmla="*/ 0 h 429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662594" h="4293079">
                <a:moveTo>
                  <a:pt x="1811436" y="0"/>
                </a:moveTo>
                <a:lnTo>
                  <a:pt x="1831297" y="1917"/>
                </a:lnTo>
                <a:lnTo>
                  <a:pt x="1831297" y="980688"/>
                </a:lnTo>
                <a:lnTo>
                  <a:pt x="1851158" y="978771"/>
                </a:lnTo>
                <a:cubicBezTo>
                  <a:pt x="2851587" y="978771"/>
                  <a:pt x="3662594" y="1755423"/>
                  <a:pt x="3662594" y="2713473"/>
                </a:cubicBezTo>
                <a:cubicBezTo>
                  <a:pt x="3662594" y="3372133"/>
                  <a:pt x="3279266" y="3945053"/>
                  <a:pt x="2714596" y="4238806"/>
                </a:cubicBezTo>
                <a:lnTo>
                  <a:pt x="2596950" y="4293079"/>
                </a:lnTo>
                <a:lnTo>
                  <a:pt x="2597059" y="4292381"/>
                </a:lnTo>
                <a:cubicBezTo>
                  <a:pt x="2599659" y="4267432"/>
                  <a:pt x="2600990" y="4242118"/>
                  <a:pt x="2600990" y="4216501"/>
                </a:cubicBezTo>
                <a:cubicBezTo>
                  <a:pt x="2600990" y="3806626"/>
                  <a:pt x="2260124" y="3474358"/>
                  <a:pt x="1839645" y="3474358"/>
                </a:cubicBezTo>
                <a:lnTo>
                  <a:pt x="1831297" y="3475178"/>
                </a:lnTo>
                <a:lnTo>
                  <a:pt x="1831297" y="3467487"/>
                </a:lnTo>
                <a:lnTo>
                  <a:pt x="1811436" y="3469404"/>
                </a:lnTo>
                <a:cubicBezTo>
                  <a:pt x="811007" y="3469404"/>
                  <a:pt x="0" y="2692752"/>
                  <a:pt x="0" y="1734702"/>
                </a:cubicBezTo>
                <a:cubicBezTo>
                  <a:pt x="0" y="776652"/>
                  <a:pt x="811007" y="0"/>
                  <a:pt x="181143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sv-SE"/>
              <a:t>Klicka på ikonen för att lägga till en bild</a:t>
            </a:r>
          </a:p>
        </p:txBody>
      </p:sp>
      <p:sp>
        <p:nvSpPr>
          <p:cNvPr id="18" name="Frihandsfigur: Form 17">
            <a:extLst>
              <a:ext uri="{FF2B5EF4-FFF2-40B4-BE49-F238E27FC236}">
                <a16:creationId xmlns:a16="http://schemas.microsoft.com/office/drawing/2014/main" id="{7356F114-1232-30F7-638B-F7116148D3C2}"/>
              </a:ext>
            </a:extLst>
          </p:cNvPr>
          <p:cNvSpPr/>
          <p:nvPr userDrawn="1"/>
        </p:nvSpPr>
        <p:spPr>
          <a:xfrm rot="10800000">
            <a:off x="9100521" y="4725067"/>
            <a:ext cx="769693" cy="1484285"/>
          </a:xfrm>
          <a:custGeom>
            <a:avLst/>
            <a:gdLst>
              <a:gd name="connsiteX0" fmla="*/ 631768 w 638695"/>
              <a:gd name="connsiteY0" fmla="*/ 0 h 1219714"/>
              <a:gd name="connsiteX1" fmla="*/ 638695 w 638695"/>
              <a:gd name="connsiteY1" fmla="*/ 674 h 1219714"/>
              <a:gd name="connsiteX2" fmla="*/ 638695 w 638695"/>
              <a:gd name="connsiteY2" fmla="*/ 1219040 h 1219714"/>
              <a:gd name="connsiteX3" fmla="*/ 631768 w 638695"/>
              <a:gd name="connsiteY3" fmla="*/ 1219714 h 1219714"/>
              <a:gd name="connsiteX4" fmla="*/ 0 w 638695"/>
              <a:gd name="connsiteY4" fmla="*/ 609857 h 1219714"/>
              <a:gd name="connsiteX5" fmla="*/ 631768 w 638695"/>
              <a:gd name="connsiteY5" fmla="*/ 0 h 121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38695" h="1219714">
                <a:moveTo>
                  <a:pt x="631768" y="0"/>
                </a:moveTo>
                <a:lnTo>
                  <a:pt x="638695" y="674"/>
                </a:lnTo>
                <a:lnTo>
                  <a:pt x="638695" y="1219040"/>
                </a:lnTo>
                <a:lnTo>
                  <a:pt x="631768" y="1219714"/>
                </a:lnTo>
                <a:cubicBezTo>
                  <a:pt x="282852" y="1219714"/>
                  <a:pt x="0" y="946672"/>
                  <a:pt x="0" y="609857"/>
                </a:cubicBezTo>
                <a:cubicBezTo>
                  <a:pt x="0" y="273042"/>
                  <a:pt x="282852" y="0"/>
                  <a:pt x="631768" y="0"/>
                </a:cubicBezTo>
                <a:close/>
              </a:path>
            </a:pathLst>
          </a:custGeom>
          <a:solidFill>
            <a:srgbClr val="F5D1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sv-SE"/>
          </a:p>
        </p:txBody>
      </p:sp>
      <p:pic>
        <p:nvPicPr>
          <p:cNvPr id="15" name="Bildobjekt 14" descr="En bild som visar Teckensnitt, Grafik, skärmbild, logotyp&#10;&#10;Automatiskt genererad beskrivning">
            <a:extLst>
              <a:ext uri="{FF2B5EF4-FFF2-40B4-BE49-F238E27FC236}">
                <a16:creationId xmlns:a16="http://schemas.microsoft.com/office/drawing/2014/main" id="{28CA1465-3927-0484-A484-E2BECB01CA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78" r="-1"/>
          <a:stretch/>
        </p:blipFill>
        <p:spPr>
          <a:xfrm>
            <a:off x="10706100" y="375547"/>
            <a:ext cx="1106701" cy="796577"/>
          </a:xfrm>
          <a:prstGeom prst="rect">
            <a:avLst/>
          </a:prstGeom>
        </p:spPr>
      </p:pic>
      <p:sp>
        <p:nvSpPr>
          <p:cNvPr id="11" name="Platshållare för text 10">
            <a:extLst>
              <a:ext uri="{FF2B5EF4-FFF2-40B4-BE49-F238E27FC236}">
                <a16:creationId xmlns:a16="http://schemas.microsoft.com/office/drawing/2014/main" id="{F3D19D6F-FC71-FB55-CF36-BE6FFE760AE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87438" y="1968500"/>
            <a:ext cx="6057960" cy="4208462"/>
          </a:xfrm>
        </p:spPr>
        <p:txBody>
          <a:bodyPr/>
          <a:lstStyle>
            <a:lvl1pPr>
              <a:spcBef>
                <a:spcPts val="300"/>
              </a:spcBef>
              <a:defRPr sz="1900"/>
            </a:lvl1pPr>
            <a:lvl2pPr>
              <a:defRPr sz="1800"/>
            </a:lvl2pPr>
            <a:lvl3pPr>
              <a:defRPr sz="1700"/>
            </a:lvl3pPr>
            <a:lvl4pPr>
              <a:defRPr sz="1600"/>
            </a:lvl4pPr>
            <a:lvl5pPr>
              <a:defRPr sz="1500"/>
            </a:lvl5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  <p:sp>
        <p:nvSpPr>
          <p:cNvPr id="12" name="Rubrik 1">
            <a:extLst>
              <a:ext uri="{FF2B5EF4-FFF2-40B4-BE49-F238E27FC236}">
                <a16:creationId xmlns:a16="http://schemas.microsoft.com/office/drawing/2014/main" id="{54D5F74B-9A31-0716-4B83-21BC945C919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87119" y="681038"/>
            <a:ext cx="6057960" cy="1050376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spcBef>
                <a:spcPts val="1200"/>
              </a:spcBef>
              <a:defRPr sz="3600" b="1">
                <a:latin typeface="Mona Sans" pitchFamily="2" charset="0"/>
              </a:defRPr>
            </a:lvl1pPr>
          </a:lstStyle>
          <a:p>
            <a:r>
              <a:rPr lang="sv-SE" dirty="0"/>
              <a:t>Klicka här för att ändra rubrik</a:t>
            </a:r>
          </a:p>
        </p:txBody>
      </p:sp>
    </p:spTree>
    <p:extLst>
      <p:ext uri="{BB962C8B-B14F-4D97-AF65-F5344CB8AC3E}">
        <p14:creationId xmlns:p14="http://schemas.microsoft.com/office/powerpoint/2010/main" val="37019675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ehållssida vit bakgr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BCBD6807-72E8-4114-E545-19C506A92942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1087120" y="518160"/>
            <a:ext cx="9174480" cy="1213254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spcBef>
                <a:spcPts val="1200"/>
              </a:spcBef>
              <a:defRPr sz="3600" b="1">
                <a:latin typeface="Mona Sans" pitchFamily="2" charset="0"/>
              </a:defRPr>
            </a:lvl1pPr>
          </a:lstStyle>
          <a:p>
            <a:r>
              <a:rPr lang="sv-SE" dirty="0"/>
              <a:t>Klicka här för att ändra rubrik</a:t>
            </a:r>
          </a:p>
        </p:txBody>
      </p:sp>
      <p:pic>
        <p:nvPicPr>
          <p:cNvPr id="15" name="Bildobjekt 14" descr="En bild som visar Teckensnitt, Grafik, skärmbild, logotyp&#10;&#10;Automatiskt genererad beskrivning">
            <a:extLst>
              <a:ext uri="{FF2B5EF4-FFF2-40B4-BE49-F238E27FC236}">
                <a16:creationId xmlns:a16="http://schemas.microsoft.com/office/drawing/2014/main" id="{28CA1465-3927-0484-A484-E2BECB01CA9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6076" y="5705823"/>
            <a:ext cx="1093808" cy="796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9539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ehållssida två spalt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ktangel 13">
            <a:extLst>
              <a:ext uri="{FF2B5EF4-FFF2-40B4-BE49-F238E27FC236}">
                <a16:creationId xmlns:a16="http://schemas.microsoft.com/office/drawing/2014/main" id="{124F17BF-105A-6620-C537-78DA5D370D2A}"/>
              </a:ext>
            </a:extLst>
          </p:cNvPr>
          <p:cNvSpPr/>
          <p:nvPr userDrawn="1"/>
        </p:nvSpPr>
        <p:spPr>
          <a:xfrm>
            <a:off x="856298" y="511700"/>
            <a:ext cx="10728324" cy="5828140"/>
          </a:xfrm>
          <a:prstGeom prst="rect">
            <a:avLst/>
          </a:prstGeom>
          <a:solidFill>
            <a:srgbClr val="F3EF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8" name="Frihandsfigur: Form 7">
            <a:extLst>
              <a:ext uri="{FF2B5EF4-FFF2-40B4-BE49-F238E27FC236}">
                <a16:creationId xmlns:a16="http://schemas.microsoft.com/office/drawing/2014/main" id="{04C1A705-CE6B-03FE-61CF-A7DCD2BC81E7}"/>
              </a:ext>
            </a:extLst>
          </p:cNvPr>
          <p:cNvSpPr/>
          <p:nvPr userDrawn="1"/>
        </p:nvSpPr>
        <p:spPr>
          <a:xfrm rot="10800000">
            <a:off x="856298" y="1731414"/>
            <a:ext cx="4939039" cy="5138757"/>
          </a:xfrm>
          <a:custGeom>
            <a:avLst/>
            <a:gdLst>
              <a:gd name="connsiteX0" fmla="*/ 4883288 w 4935864"/>
              <a:gd name="connsiteY0" fmla="*/ 5126586 h 5126586"/>
              <a:gd name="connsiteX1" fmla="*/ 1079 w 4935864"/>
              <a:gd name="connsiteY1" fmla="*/ 381642 h 5126586"/>
              <a:gd name="connsiteX2" fmla="*/ 2461 w 4935864"/>
              <a:gd name="connsiteY2" fmla="*/ 127175 h 5126586"/>
              <a:gd name="connsiteX3" fmla="*/ 10025 w 4935864"/>
              <a:gd name="connsiteY3" fmla="*/ 0 h 5126586"/>
              <a:gd name="connsiteX4" fmla="*/ 4935864 w 4935864"/>
              <a:gd name="connsiteY4" fmla="*/ 0 h 5126586"/>
              <a:gd name="connsiteX5" fmla="*/ 4935864 w 4935864"/>
              <a:gd name="connsiteY5" fmla="*/ 5121470 h 5126586"/>
              <a:gd name="connsiteX0" fmla="*/ 4883288 w 4939039"/>
              <a:gd name="connsiteY0" fmla="*/ 5126586 h 5128190"/>
              <a:gd name="connsiteX1" fmla="*/ 1079 w 4939039"/>
              <a:gd name="connsiteY1" fmla="*/ 381642 h 5128190"/>
              <a:gd name="connsiteX2" fmla="*/ 2461 w 4939039"/>
              <a:gd name="connsiteY2" fmla="*/ 127175 h 5128190"/>
              <a:gd name="connsiteX3" fmla="*/ 10025 w 4939039"/>
              <a:gd name="connsiteY3" fmla="*/ 0 h 5128190"/>
              <a:gd name="connsiteX4" fmla="*/ 4935864 w 4939039"/>
              <a:gd name="connsiteY4" fmla="*/ 0 h 5128190"/>
              <a:gd name="connsiteX5" fmla="*/ 4939039 w 4939039"/>
              <a:gd name="connsiteY5" fmla="*/ 5127807 h 5128190"/>
              <a:gd name="connsiteX6" fmla="*/ 4883288 w 4939039"/>
              <a:gd name="connsiteY6" fmla="*/ 5126586 h 5128190"/>
              <a:gd name="connsiteX0" fmla="*/ 4883288 w 4939039"/>
              <a:gd name="connsiteY0" fmla="*/ 5126586 h 5128190"/>
              <a:gd name="connsiteX1" fmla="*/ 1079 w 4939039"/>
              <a:gd name="connsiteY1" fmla="*/ 381642 h 5128190"/>
              <a:gd name="connsiteX2" fmla="*/ 2461 w 4939039"/>
              <a:gd name="connsiteY2" fmla="*/ 127175 h 5128190"/>
              <a:gd name="connsiteX3" fmla="*/ 10025 w 4939039"/>
              <a:gd name="connsiteY3" fmla="*/ 0 h 5128190"/>
              <a:gd name="connsiteX4" fmla="*/ 4935864 w 4939039"/>
              <a:gd name="connsiteY4" fmla="*/ 0 h 5128190"/>
              <a:gd name="connsiteX5" fmla="*/ 4939039 w 4939039"/>
              <a:gd name="connsiteY5" fmla="*/ 5127807 h 5128190"/>
              <a:gd name="connsiteX6" fmla="*/ 4883288 w 4939039"/>
              <a:gd name="connsiteY6" fmla="*/ 5126586 h 5128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39039" h="5128190">
                <a:moveTo>
                  <a:pt x="4883288" y="5126586"/>
                </a:moveTo>
                <a:cubicBezTo>
                  <a:pt x="2235010" y="5126586"/>
                  <a:pt x="59135" y="3126761"/>
                  <a:pt x="1079" y="381642"/>
                </a:cubicBezTo>
                <a:cubicBezTo>
                  <a:pt x="-736" y="295857"/>
                  <a:pt x="-255" y="211027"/>
                  <a:pt x="2461" y="127175"/>
                </a:cubicBezTo>
                <a:lnTo>
                  <a:pt x="10025" y="0"/>
                </a:lnTo>
                <a:lnTo>
                  <a:pt x="4935864" y="0"/>
                </a:lnTo>
                <a:cubicBezTo>
                  <a:pt x="4935864" y="1707157"/>
                  <a:pt x="4939039" y="3420650"/>
                  <a:pt x="4939039" y="5127807"/>
                </a:cubicBezTo>
                <a:cubicBezTo>
                  <a:pt x="4921514" y="5129512"/>
                  <a:pt x="4900813" y="5124881"/>
                  <a:pt x="4883288" y="5126586"/>
                </a:cubicBezTo>
                <a:close/>
              </a:path>
            </a:pathLst>
          </a:custGeom>
          <a:solidFill>
            <a:srgbClr val="E9DF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sv-SE"/>
          </a:p>
        </p:txBody>
      </p:sp>
      <p:sp>
        <p:nvSpPr>
          <p:cNvPr id="11" name="Frihandsfigur: Form 10">
            <a:extLst>
              <a:ext uri="{FF2B5EF4-FFF2-40B4-BE49-F238E27FC236}">
                <a16:creationId xmlns:a16="http://schemas.microsoft.com/office/drawing/2014/main" id="{1C6397F3-6E79-0E5B-00D4-92E2E1221043}"/>
              </a:ext>
            </a:extLst>
          </p:cNvPr>
          <p:cNvSpPr/>
          <p:nvPr userDrawn="1"/>
        </p:nvSpPr>
        <p:spPr>
          <a:xfrm>
            <a:off x="220247" y="511700"/>
            <a:ext cx="638695" cy="1219714"/>
          </a:xfrm>
          <a:custGeom>
            <a:avLst/>
            <a:gdLst>
              <a:gd name="connsiteX0" fmla="*/ 631768 w 638695"/>
              <a:gd name="connsiteY0" fmla="*/ 0 h 1219714"/>
              <a:gd name="connsiteX1" fmla="*/ 638695 w 638695"/>
              <a:gd name="connsiteY1" fmla="*/ 674 h 1219714"/>
              <a:gd name="connsiteX2" fmla="*/ 638695 w 638695"/>
              <a:gd name="connsiteY2" fmla="*/ 1219040 h 1219714"/>
              <a:gd name="connsiteX3" fmla="*/ 631768 w 638695"/>
              <a:gd name="connsiteY3" fmla="*/ 1219714 h 1219714"/>
              <a:gd name="connsiteX4" fmla="*/ 0 w 638695"/>
              <a:gd name="connsiteY4" fmla="*/ 609857 h 1219714"/>
              <a:gd name="connsiteX5" fmla="*/ 631768 w 638695"/>
              <a:gd name="connsiteY5" fmla="*/ 0 h 121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38695" h="1219714">
                <a:moveTo>
                  <a:pt x="631768" y="0"/>
                </a:moveTo>
                <a:lnTo>
                  <a:pt x="638695" y="674"/>
                </a:lnTo>
                <a:lnTo>
                  <a:pt x="638695" y="1219040"/>
                </a:lnTo>
                <a:lnTo>
                  <a:pt x="631768" y="1219714"/>
                </a:lnTo>
                <a:cubicBezTo>
                  <a:pt x="282852" y="1219714"/>
                  <a:pt x="0" y="946672"/>
                  <a:pt x="0" y="609857"/>
                </a:cubicBezTo>
                <a:cubicBezTo>
                  <a:pt x="0" y="273042"/>
                  <a:pt x="282852" y="0"/>
                  <a:pt x="631768" y="0"/>
                </a:cubicBezTo>
                <a:close/>
              </a:path>
            </a:pathLst>
          </a:custGeom>
          <a:solidFill>
            <a:srgbClr val="F5D1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sv-SE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BCBD6807-72E8-4114-E545-19C506A92942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1087120" y="518160"/>
            <a:ext cx="9174480" cy="1213254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600" b="1">
                <a:latin typeface="Mona Sans" pitchFamily="2" charset="0"/>
              </a:defRPr>
            </a:lvl1pPr>
          </a:lstStyle>
          <a:p>
            <a:r>
              <a:rPr lang="sv-SE" dirty="0"/>
              <a:t>Klicka här för att ändra rubrik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D5C8FCBA-6D1A-1282-FD4E-72968FC8E52A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1087120" y="1982679"/>
            <a:ext cx="5008880" cy="4194283"/>
          </a:xfrm>
        </p:spPr>
        <p:txBody>
          <a:bodyPr/>
          <a:lstStyle>
            <a:lvl1pPr>
              <a:defRPr sz="1900"/>
            </a:lvl1pPr>
            <a:lvl2pPr>
              <a:defRPr sz="1800"/>
            </a:lvl2pPr>
            <a:lvl3pPr>
              <a:defRPr sz="1700"/>
            </a:lvl3pPr>
            <a:lvl4pPr>
              <a:defRPr sz="1600"/>
            </a:lvl4pPr>
            <a:lvl5pPr>
              <a:defRPr sz="1500"/>
            </a:lvl5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7993EB24-175B-0AB1-CB2E-E1DDB8F5CB52}"/>
              </a:ext>
            </a:extLst>
          </p:cNvPr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CEF29023-34BD-44CC-8D9D-9C01F392B66F}" type="datetimeFigureOut">
              <a:rPr lang="sv-SE" smtClean="0"/>
              <a:t>2025-08-26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1F5929A0-D146-7108-27C9-C820156EE73E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13047FD5-4260-3F54-2BFF-C65480D71D28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8907A1F5-052B-423D-8B58-3E6A9CA84675}" type="slidenum">
              <a:rPr lang="sv-SE" smtClean="0"/>
              <a:t>‹#›</a:t>
            </a:fld>
            <a:endParaRPr lang="sv-SE"/>
          </a:p>
        </p:txBody>
      </p:sp>
      <p:pic>
        <p:nvPicPr>
          <p:cNvPr id="15" name="Bildobjekt 14" descr="En bild som visar Teckensnitt, Grafik, skärmbild, logotyp&#10;&#10;Automatiskt genererad beskrivning">
            <a:extLst>
              <a:ext uri="{FF2B5EF4-FFF2-40B4-BE49-F238E27FC236}">
                <a16:creationId xmlns:a16="http://schemas.microsoft.com/office/drawing/2014/main" id="{28CA1465-3927-0484-A484-E2BECB01CA9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8993" y="375547"/>
            <a:ext cx="1093808" cy="796577"/>
          </a:xfrm>
          <a:prstGeom prst="rect">
            <a:avLst/>
          </a:prstGeom>
        </p:spPr>
      </p:pic>
      <p:sp>
        <p:nvSpPr>
          <p:cNvPr id="7" name="Platshållare för innehåll 2">
            <a:extLst>
              <a:ext uri="{FF2B5EF4-FFF2-40B4-BE49-F238E27FC236}">
                <a16:creationId xmlns:a16="http://schemas.microsoft.com/office/drawing/2014/main" id="{BC9D36B0-2878-82D6-0CC8-CC520DE9394E}"/>
              </a:ext>
            </a:extLst>
          </p:cNvPr>
          <p:cNvSpPr>
            <a:spLocks noGrp="1"/>
          </p:cNvSpPr>
          <p:nvPr userDrawn="1">
            <p:ph idx="13"/>
          </p:nvPr>
        </p:nvSpPr>
        <p:spPr>
          <a:xfrm>
            <a:off x="6344920" y="1982679"/>
            <a:ext cx="5008880" cy="4194283"/>
          </a:xfrm>
        </p:spPr>
        <p:txBody>
          <a:bodyPr/>
          <a:lstStyle>
            <a:lvl1pPr>
              <a:defRPr sz="1900"/>
            </a:lvl1pPr>
            <a:lvl2pPr>
              <a:defRPr sz="1800"/>
            </a:lvl2pPr>
            <a:lvl3pPr>
              <a:defRPr sz="1700"/>
            </a:lvl3pPr>
            <a:lvl4pPr>
              <a:defRPr sz="1600"/>
            </a:lvl4pPr>
            <a:lvl5pPr>
              <a:defRPr sz="1500"/>
            </a:lvl5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4283543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istiksida me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ktangel 14">
            <a:extLst>
              <a:ext uri="{FF2B5EF4-FFF2-40B4-BE49-F238E27FC236}">
                <a16:creationId xmlns:a16="http://schemas.microsoft.com/office/drawing/2014/main" id="{BDD0A053-471A-DF6C-B978-8FDADA11A9A3}"/>
              </a:ext>
            </a:extLst>
          </p:cNvPr>
          <p:cNvSpPr/>
          <p:nvPr userDrawn="1"/>
        </p:nvSpPr>
        <p:spPr>
          <a:xfrm>
            <a:off x="838201" y="4114800"/>
            <a:ext cx="10728324" cy="2105025"/>
          </a:xfrm>
          <a:prstGeom prst="rect">
            <a:avLst/>
          </a:prstGeom>
          <a:solidFill>
            <a:srgbClr val="F3EF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6" name="Platshållare för bild 80">
            <a:extLst>
              <a:ext uri="{FF2B5EF4-FFF2-40B4-BE49-F238E27FC236}">
                <a16:creationId xmlns:a16="http://schemas.microsoft.com/office/drawing/2014/main" id="{FC02B765-775B-9D85-7DED-2CFE835CFB7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201" y="502920"/>
            <a:ext cx="10728324" cy="3611880"/>
          </a:xfrm>
          <a:custGeom>
            <a:avLst/>
            <a:gdLst>
              <a:gd name="connsiteX0" fmla="*/ 0 w 10728325"/>
              <a:gd name="connsiteY0" fmla="*/ 0 h 3611880"/>
              <a:gd name="connsiteX1" fmla="*/ 10728325 w 10728325"/>
              <a:gd name="connsiteY1" fmla="*/ 0 h 3611880"/>
              <a:gd name="connsiteX2" fmla="*/ 10728325 w 10728325"/>
              <a:gd name="connsiteY2" fmla="*/ 3611880 h 3611880"/>
              <a:gd name="connsiteX3" fmla="*/ 4930987 w 10728325"/>
              <a:gd name="connsiteY3" fmla="*/ 3611880 h 3611880"/>
              <a:gd name="connsiteX4" fmla="*/ 4930987 w 10728325"/>
              <a:gd name="connsiteY4" fmla="*/ 3538148 h 3611880"/>
              <a:gd name="connsiteX5" fmla="*/ 4924945 w 10728325"/>
              <a:gd name="connsiteY5" fmla="*/ 3538148 h 3611880"/>
              <a:gd name="connsiteX6" fmla="*/ 4924498 w 10728325"/>
              <a:gd name="connsiteY6" fmla="*/ 3529459 h 3611880"/>
              <a:gd name="connsiteX7" fmla="*/ 4877070 w 10728325"/>
              <a:gd name="connsiteY7" fmla="*/ 3293400 h 3611880"/>
              <a:gd name="connsiteX8" fmla="*/ 4862121 w 10728325"/>
              <a:gd name="connsiteY8" fmla="*/ 3256748 h 3611880"/>
              <a:gd name="connsiteX9" fmla="*/ 4854024 w 10728325"/>
              <a:gd name="connsiteY9" fmla="*/ 3224293 h 3611880"/>
              <a:gd name="connsiteX10" fmla="*/ 4701415 w 10728325"/>
              <a:gd name="connsiteY10" fmla="*/ 2931063 h 3611880"/>
              <a:gd name="connsiteX11" fmla="*/ 4679967 w 10728325"/>
              <a:gd name="connsiteY11" fmla="*/ 2907052 h 3611880"/>
              <a:gd name="connsiteX12" fmla="*/ 4661570 w 10728325"/>
              <a:gd name="connsiteY12" fmla="*/ 2878450 h 3611880"/>
              <a:gd name="connsiteX13" fmla="*/ 4502177 w 10728325"/>
              <a:gd name="connsiteY13" fmla="*/ 2708092 h 3611880"/>
              <a:gd name="connsiteX14" fmla="*/ 4447361 w 10728325"/>
              <a:gd name="connsiteY14" fmla="*/ 2663352 h 3611880"/>
              <a:gd name="connsiteX15" fmla="*/ 4412749 w 10728325"/>
              <a:gd name="connsiteY15" fmla="*/ 2634269 h 3611880"/>
              <a:gd name="connsiteX16" fmla="*/ 4305312 w 10728325"/>
              <a:gd name="connsiteY16" fmla="*/ 2561977 h 3611880"/>
              <a:gd name="connsiteX17" fmla="*/ 4253799 w 10728325"/>
              <a:gd name="connsiteY17" fmla="*/ 2534774 h 3611880"/>
              <a:gd name="connsiteX18" fmla="*/ 4210738 w 10728325"/>
              <a:gd name="connsiteY18" fmla="*/ 2510946 h 3611880"/>
              <a:gd name="connsiteX19" fmla="*/ 4198277 w 10728325"/>
              <a:gd name="connsiteY19" fmla="*/ 2505454 h 3611880"/>
              <a:gd name="connsiteX20" fmla="*/ 4189772 w 10728325"/>
              <a:gd name="connsiteY20" fmla="*/ 2500963 h 3611880"/>
              <a:gd name="connsiteX21" fmla="*/ 4172250 w 10728325"/>
              <a:gd name="connsiteY21" fmla="*/ 2493983 h 3611880"/>
              <a:gd name="connsiteX22" fmla="*/ 4101801 w 10728325"/>
              <a:gd name="connsiteY22" fmla="*/ 2462935 h 3611880"/>
              <a:gd name="connsiteX23" fmla="*/ 3621571 w 10728325"/>
              <a:gd name="connsiteY23" fmla="*/ 2373632 h 3611880"/>
              <a:gd name="connsiteX24" fmla="*/ 2318644 w 10728325"/>
              <a:gd name="connsiteY24" fmla="*/ 3529459 h 3611880"/>
              <a:gd name="connsiteX25" fmla="*/ 2315522 w 10728325"/>
              <a:gd name="connsiteY25" fmla="*/ 3590242 h 3611880"/>
              <a:gd name="connsiteX26" fmla="*/ 2314573 w 10728325"/>
              <a:gd name="connsiteY26" fmla="*/ 3590242 h 3611880"/>
              <a:gd name="connsiteX27" fmla="*/ 2314573 w 10728325"/>
              <a:gd name="connsiteY27" fmla="*/ 3608706 h 3611880"/>
              <a:gd name="connsiteX28" fmla="*/ 2314573 w 10728325"/>
              <a:gd name="connsiteY28" fmla="*/ 3611880 h 3611880"/>
              <a:gd name="connsiteX29" fmla="*/ 0 w 10728325"/>
              <a:gd name="connsiteY29" fmla="*/ 3611880 h 3611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0728325" h="3611880">
                <a:moveTo>
                  <a:pt x="0" y="0"/>
                </a:moveTo>
                <a:lnTo>
                  <a:pt x="10728325" y="0"/>
                </a:lnTo>
                <a:lnTo>
                  <a:pt x="10728325" y="3611880"/>
                </a:lnTo>
                <a:lnTo>
                  <a:pt x="4930987" y="3611880"/>
                </a:lnTo>
                <a:lnTo>
                  <a:pt x="4930987" y="3538148"/>
                </a:lnTo>
                <a:lnTo>
                  <a:pt x="4924945" y="3538148"/>
                </a:lnTo>
                <a:lnTo>
                  <a:pt x="4924498" y="3529459"/>
                </a:lnTo>
                <a:cubicBezTo>
                  <a:pt x="4916115" y="3448308"/>
                  <a:pt x="4900064" y="3369384"/>
                  <a:pt x="4877070" y="3293400"/>
                </a:cubicBezTo>
                <a:lnTo>
                  <a:pt x="4862121" y="3256748"/>
                </a:lnTo>
                <a:lnTo>
                  <a:pt x="4854024" y="3224293"/>
                </a:lnTo>
                <a:cubicBezTo>
                  <a:pt x="4818587" y="3119053"/>
                  <a:pt x="4766803" y="3020465"/>
                  <a:pt x="4701415" y="2931063"/>
                </a:cubicBezTo>
                <a:lnTo>
                  <a:pt x="4679967" y="2907052"/>
                </a:lnTo>
                <a:lnTo>
                  <a:pt x="4661570" y="2878450"/>
                </a:lnTo>
                <a:cubicBezTo>
                  <a:pt x="4613695" y="2817066"/>
                  <a:pt x="4560323" y="2760043"/>
                  <a:pt x="4502177" y="2708092"/>
                </a:cubicBezTo>
                <a:lnTo>
                  <a:pt x="4447361" y="2663352"/>
                </a:lnTo>
                <a:lnTo>
                  <a:pt x="4412749" y="2634269"/>
                </a:lnTo>
                <a:cubicBezTo>
                  <a:pt x="4378383" y="2608384"/>
                  <a:pt x="4342523" y="2584241"/>
                  <a:pt x="4305312" y="2561977"/>
                </a:cubicBezTo>
                <a:lnTo>
                  <a:pt x="4253799" y="2534774"/>
                </a:lnTo>
                <a:lnTo>
                  <a:pt x="4210738" y="2510946"/>
                </a:lnTo>
                <a:lnTo>
                  <a:pt x="4198277" y="2505454"/>
                </a:lnTo>
                <a:lnTo>
                  <a:pt x="4189772" y="2500963"/>
                </a:lnTo>
                <a:lnTo>
                  <a:pt x="4172250" y="2493983"/>
                </a:lnTo>
                <a:lnTo>
                  <a:pt x="4101801" y="2462935"/>
                </a:lnTo>
                <a:cubicBezTo>
                  <a:pt x="3953105" y="2405296"/>
                  <a:pt x="3791100" y="2373632"/>
                  <a:pt x="3621571" y="2373632"/>
                </a:cubicBezTo>
                <a:cubicBezTo>
                  <a:pt x="2943458" y="2373632"/>
                  <a:pt x="2385713" y="2880248"/>
                  <a:pt x="2318644" y="3529459"/>
                </a:cubicBezTo>
                <a:lnTo>
                  <a:pt x="2315522" y="3590242"/>
                </a:lnTo>
                <a:lnTo>
                  <a:pt x="2314573" y="3590242"/>
                </a:lnTo>
                <a:lnTo>
                  <a:pt x="2314573" y="3608706"/>
                </a:lnTo>
                <a:lnTo>
                  <a:pt x="2314573" y="3611880"/>
                </a:lnTo>
                <a:lnTo>
                  <a:pt x="0" y="361188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sv-SE"/>
              <a:t>Klicka på ikonen för att lägga till en bild</a:t>
            </a:r>
            <a:endParaRPr lang="sv-SE" dirty="0"/>
          </a:p>
        </p:txBody>
      </p:sp>
      <p:sp>
        <p:nvSpPr>
          <p:cNvPr id="17" name="Platshållare för datum 3">
            <a:extLst>
              <a:ext uri="{FF2B5EF4-FFF2-40B4-BE49-F238E27FC236}">
                <a16:creationId xmlns:a16="http://schemas.microsoft.com/office/drawing/2014/main" id="{722C7466-F6E2-886D-0272-99D8B975F0C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EF29023-34BD-44CC-8D9D-9C01F392B66F}" type="datetimeFigureOut">
              <a:rPr lang="sv-SE" smtClean="0"/>
              <a:t>2025-08-26</a:t>
            </a:fld>
            <a:endParaRPr lang="sv-SE"/>
          </a:p>
        </p:txBody>
      </p:sp>
      <p:sp>
        <p:nvSpPr>
          <p:cNvPr id="18" name="Platshållare för sidfot 4">
            <a:extLst>
              <a:ext uri="{FF2B5EF4-FFF2-40B4-BE49-F238E27FC236}">
                <a16:creationId xmlns:a16="http://schemas.microsoft.com/office/drawing/2014/main" id="{F7AD6984-9193-1838-ED7A-15CFAF000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sv-SE"/>
          </a:p>
        </p:txBody>
      </p:sp>
      <p:sp>
        <p:nvSpPr>
          <p:cNvPr id="19" name="Platshållare för bildnummer 5">
            <a:extLst>
              <a:ext uri="{FF2B5EF4-FFF2-40B4-BE49-F238E27FC236}">
                <a16:creationId xmlns:a16="http://schemas.microsoft.com/office/drawing/2014/main" id="{BB1027BD-3C02-5A34-659E-D84788070F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907A1F5-052B-423D-8B58-3E6A9CA84675}" type="slidenum">
              <a:rPr lang="sv-SE" smtClean="0"/>
              <a:t>‹#›</a:t>
            </a:fld>
            <a:endParaRPr lang="sv-SE"/>
          </a:p>
        </p:txBody>
      </p:sp>
      <p:sp>
        <p:nvSpPr>
          <p:cNvPr id="20" name="Frihandsfigur: Form 19">
            <a:extLst>
              <a:ext uri="{FF2B5EF4-FFF2-40B4-BE49-F238E27FC236}">
                <a16:creationId xmlns:a16="http://schemas.microsoft.com/office/drawing/2014/main" id="{04FEA3C4-A055-2FE7-1A14-0342E525D002}"/>
              </a:ext>
            </a:extLst>
          </p:cNvPr>
          <p:cNvSpPr/>
          <p:nvPr userDrawn="1"/>
        </p:nvSpPr>
        <p:spPr>
          <a:xfrm>
            <a:off x="3152774" y="2869200"/>
            <a:ext cx="2624400" cy="1243012"/>
          </a:xfrm>
          <a:custGeom>
            <a:avLst/>
            <a:gdLst>
              <a:gd name="connsiteX0" fmla="*/ 1306998 w 2613996"/>
              <a:gd name="connsiteY0" fmla="*/ 0 h 1235074"/>
              <a:gd name="connsiteX1" fmla="*/ 2609925 w 2613996"/>
              <a:gd name="connsiteY1" fmla="*/ 1155827 h 1235074"/>
              <a:gd name="connsiteX2" fmla="*/ 2613996 w 2613996"/>
              <a:gd name="connsiteY2" fmla="*/ 1235074 h 1235074"/>
              <a:gd name="connsiteX3" fmla="*/ 0 w 2613996"/>
              <a:gd name="connsiteY3" fmla="*/ 1235074 h 1235074"/>
              <a:gd name="connsiteX4" fmla="*/ 4071 w 2613996"/>
              <a:gd name="connsiteY4" fmla="*/ 1155827 h 1235074"/>
              <a:gd name="connsiteX5" fmla="*/ 1306998 w 2613996"/>
              <a:gd name="connsiteY5" fmla="*/ 0 h 1235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13996" h="1235074">
                <a:moveTo>
                  <a:pt x="1306998" y="0"/>
                </a:moveTo>
                <a:cubicBezTo>
                  <a:pt x="1985112" y="0"/>
                  <a:pt x="2542856" y="506616"/>
                  <a:pt x="2609925" y="1155827"/>
                </a:cubicBezTo>
                <a:lnTo>
                  <a:pt x="2613996" y="1235074"/>
                </a:lnTo>
                <a:lnTo>
                  <a:pt x="0" y="1235074"/>
                </a:lnTo>
                <a:lnTo>
                  <a:pt x="4071" y="1155827"/>
                </a:lnTo>
                <a:cubicBezTo>
                  <a:pt x="71140" y="506616"/>
                  <a:pt x="628885" y="0"/>
                  <a:pt x="1306998" y="0"/>
                </a:cubicBezTo>
                <a:close/>
              </a:path>
            </a:pathLst>
          </a:custGeom>
          <a:solidFill>
            <a:srgbClr val="F5D1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sv-SE"/>
          </a:p>
        </p:txBody>
      </p:sp>
      <p:sp>
        <p:nvSpPr>
          <p:cNvPr id="21" name="Frihandsfigur: Form 20">
            <a:extLst>
              <a:ext uri="{FF2B5EF4-FFF2-40B4-BE49-F238E27FC236}">
                <a16:creationId xmlns:a16="http://schemas.microsoft.com/office/drawing/2014/main" id="{DA888AD7-ED82-59C6-A52C-A9AC5CD0EDD9}"/>
              </a:ext>
            </a:extLst>
          </p:cNvPr>
          <p:cNvSpPr/>
          <p:nvPr userDrawn="1"/>
        </p:nvSpPr>
        <p:spPr>
          <a:xfrm rot="10800000">
            <a:off x="5770800" y="4114800"/>
            <a:ext cx="3971393" cy="1876424"/>
          </a:xfrm>
          <a:custGeom>
            <a:avLst/>
            <a:gdLst>
              <a:gd name="connsiteX0" fmla="*/ 1306998 w 2613996"/>
              <a:gd name="connsiteY0" fmla="*/ 0 h 1235074"/>
              <a:gd name="connsiteX1" fmla="*/ 2609925 w 2613996"/>
              <a:gd name="connsiteY1" fmla="*/ 1155827 h 1235074"/>
              <a:gd name="connsiteX2" fmla="*/ 2613996 w 2613996"/>
              <a:gd name="connsiteY2" fmla="*/ 1235074 h 1235074"/>
              <a:gd name="connsiteX3" fmla="*/ 0 w 2613996"/>
              <a:gd name="connsiteY3" fmla="*/ 1235074 h 1235074"/>
              <a:gd name="connsiteX4" fmla="*/ 4071 w 2613996"/>
              <a:gd name="connsiteY4" fmla="*/ 1155827 h 1235074"/>
              <a:gd name="connsiteX5" fmla="*/ 1306998 w 2613996"/>
              <a:gd name="connsiteY5" fmla="*/ 0 h 1235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13996" h="1235074">
                <a:moveTo>
                  <a:pt x="1306998" y="0"/>
                </a:moveTo>
                <a:cubicBezTo>
                  <a:pt x="1985112" y="0"/>
                  <a:pt x="2542856" y="506616"/>
                  <a:pt x="2609925" y="1155827"/>
                </a:cubicBezTo>
                <a:lnTo>
                  <a:pt x="2613996" y="1235074"/>
                </a:lnTo>
                <a:lnTo>
                  <a:pt x="0" y="1235074"/>
                </a:lnTo>
                <a:lnTo>
                  <a:pt x="4071" y="1155827"/>
                </a:lnTo>
                <a:cubicBezTo>
                  <a:pt x="71140" y="506616"/>
                  <a:pt x="628885" y="0"/>
                  <a:pt x="1306998" y="0"/>
                </a:cubicBezTo>
                <a:close/>
              </a:path>
            </a:pathLst>
          </a:custGeom>
          <a:solidFill>
            <a:srgbClr val="C8D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sv-SE"/>
          </a:p>
        </p:txBody>
      </p:sp>
      <p:sp>
        <p:nvSpPr>
          <p:cNvPr id="22" name="Platshållare för text 82">
            <a:extLst>
              <a:ext uri="{FF2B5EF4-FFF2-40B4-BE49-F238E27FC236}">
                <a16:creationId xmlns:a16="http://schemas.microsoft.com/office/drawing/2014/main" id="{599C9768-ADA2-90DD-5695-35B9597194A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581400" y="3190875"/>
            <a:ext cx="1760774" cy="920750"/>
          </a:xfrm>
        </p:spPr>
        <p:txBody>
          <a:bodyPr>
            <a:normAutofit/>
          </a:bodyPr>
          <a:lstStyle>
            <a:lvl1pPr marL="0" indent="0" algn="ctr">
              <a:buNone/>
              <a:defRPr sz="60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lvl="0"/>
            <a:r>
              <a:rPr lang="sv-SE" dirty="0"/>
              <a:t>10%</a:t>
            </a:r>
          </a:p>
        </p:txBody>
      </p:sp>
      <p:sp>
        <p:nvSpPr>
          <p:cNvPr id="23" name="Platshållare för text 82">
            <a:extLst>
              <a:ext uri="{FF2B5EF4-FFF2-40B4-BE49-F238E27FC236}">
                <a16:creationId xmlns:a16="http://schemas.microsoft.com/office/drawing/2014/main" id="{0CCBE5B4-67CF-A9D0-A82F-7DBA70CFE9C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78542" y="4391025"/>
            <a:ext cx="2355908" cy="1285874"/>
          </a:xfrm>
        </p:spPr>
        <p:txBody>
          <a:bodyPr>
            <a:noAutofit/>
          </a:bodyPr>
          <a:lstStyle>
            <a:lvl1pPr marL="0" indent="0" algn="ctr">
              <a:buNone/>
              <a:defRPr sz="2400" b="1">
                <a:latin typeface="Mona Sans" pitchFamily="2" charset="0"/>
                <a:cs typeface="Times New Roman" panose="02020603050405020304" pitchFamily="18" charset="0"/>
              </a:defRPr>
            </a:lvl1pPr>
          </a:lstStyle>
          <a:p>
            <a:pPr lvl="0"/>
            <a:r>
              <a:rPr lang="sv-SE" dirty="0"/>
              <a:t>Lorem ipsum dolor sit amet, </a:t>
            </a:r>
            <a:r>
              <a:rPr lang="sv-SE" dirty="0" err="1"/>
              <a:t>consectetuer</a:t>
            </a:r>
            <a:r>
              <a:rPr lang="sv-SE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99323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mslag alternativ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>
            <a:extLst>
              <a:ext uri="{FF2B5EF4-FFF2-40B4-BE49-F238E27FC236}">
                <a16:creationId xmlns:a16="http://schemas.microsoft.com/office/drawing/2014/main" id="{90359833-7B2B-4E2D-36A7-2E2CE8315273}"/>
              </a:ext>
            </a:extLst>
          </p:cNvPr>
          <p:cNvSpPr/>
          <p:nvPr userDrawn="1"/>
        </p:nvSpPr>
        <p:spPr>
          <a:xfrm>
            <a:off x="512115" y="604520"/>
            <a:ext cx="11163300" cy="5610860"/>
          </a:xfrm>
          <a:prstGeom prst="rect">
            <a:avLst/>
          </a:prstGeom>
          <a:solidFill>
            <a:srgbClr val="F3EF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2" name="Frihandsfigur: Form 11">
            <a:extLst>
              <a:ext uri="{FF2B5EF4-FFF2-40B4-BE49-F238E27FC236}">
                <a16:creationId xmlns:a16="http://schemas.microsoft.com/office/drawing/2014/main" id="{B4468F5A-1E3F-4C1E-A8CE-9DB5135B20E0}"/>
              </a:ext>
            </a:extLst>
          </p:cNvPr>
          <p:cNvSpPr/>
          <p:nvPr userDrawn="1"/>
        </p:nvSpPr>
        <p:spPr>
          <a:xfrm rot="10800000">
            <a:off x="4000653" y="2552700"/>
            <a:ext cx="7076340" cy="3215107"/>
          </a:xfrm>
          <a:custGeom>
            <a:avLst/>
            <a:gdLst>
              <a:gd name="connsiteX0" fmla="*/ 2059634 w 4119269"/>
              <a:gd name="connsiteY0" fmla="*/ 0 h 2105025"/>
              <a:gd name="connsiteX1" fmla="*/ 4111150 w 4119269"/>
              <a:gd name="connsiteY1" fmla="*/ 1936830 h 2105025"/>
              <a:gd name="connsiteX2" fmla="*/ 4119269 w 4119269"/>
              <a:gd name="connsiteY2" fmla="*/ 2105025 h 2105025"/>
              <a:gd name="connsiteX3" fmla="*/ 0 w 4119269"/>
              <a:gd name="connsiteY3" fmla="*/ 2105025 h 2105025"/>
              <a:gd name="connsiteX4" fmla="*/ 8118 w 4119269"/>
              <a:gd name="connsiteY4" fmla="*/ 1936830 h 2105025"/>
              <a:gd name="connsiteX5" fmla="*/ 2059634 w 4119269"/>
              <a:gd name="connsiteY5" fmla="*/ 0 h 2105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19269" h="2105025">
                <a:moveTo>
                  <a:pt x="2059634" y="0"/>
                </a:moveTo>
                <a:cubicBezTo>
                  <a:pt x="3127354" y="0"/>
                  <a:pt x="4005547" y="848942"/>
                  <a:pt x="4111150" y="1936830"/>
                </a:cubicBezTo>
                <a:lnTo>
                  <a:pt x="4119269" y="2105025"/>
                </a:lnTo>
                <a:lnTo>
                  <a:pt x="0" y="2105025"/>
                </a:lnTo>
                <a:lnTo>
                  <a:pt x="8118" y="1936830"/>
                </a:lnTo>
                <a:cubicBezTo>
                  <a:pt x="113721" y="848942"/>
                  <a:pt x="991915" y="0"/>
                  <a:pt x="2059634" y="0"/>
                </a:cubicBezTo>
                <a:close/>
              </a:path>
            </a:pathLst>
          </a:custGeom>
          <a:solidFill>
            <a:srgbClr val="E9DF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sv-SE"/>
          </a:p>
        </p:txBody>
      </p:sp>
      <p:sp>
        <p:nvSpPr>
          <p:cNvPr id="11" name="Frihandsfigur: Form 10">
            <a:extLst>
              <a:ext uri="{FF2B5EF4-FFF2-40B4-BE49-F238E27FC236}">
                <a16:creationId xmlns:a16="http://schemas.microsoft.com/office/drawing/2014/main" id="{FC1753BC-AAE1-291B-13FC-39B7713F3B38}"/>
              </a:ext>
            </a:extLst>
          </p:cNvPr>
          <p:cNvSpPr/>
          <p:nvPr userDrawn="1"/>
        </p:nvSpPr>
        <p:spPr>
          <a:xfrm>
            <a:off x="838200" y="1095049"/>
            <a:ext cx="3162455" cy="1457651"/>
          </a:xfrm>
          <a:custGeom>
            <a:avLst/>
            <a:gdLst>
              <a:gd name="connsiteX0" fmla="*/ 2059634 w 4119269"/>
              <a:gd name="connsiteY0" fmla="*/ 0 h 2105025"/>
              <a:gd name="connsiteX1" fmla="*/ 4111150 w 4119269"/>
              <a:gd name="connsiteY1" fmla="*/ 1936830 h 2105025"/>
              <a:gd name="connsiteX2" fmla="*/ 4119269 w 4119269"/>
              <a:gd name="connsiteY2" fmla="*/ 2105025 h 2105025"/>
              <a:gd name="connsiteX3" fmla="*/ 0 w 4119269"/>
              <a:gd name="connsiteY3" fmla="*/ 2105025 h 2105025"/>
              <a:gd name="connsiteX4" fmla="*/ 8118 w 4119269"/>
              <a:gd name="connsiteY4" fmla="*/ 1936830 h 2105025"/>
              <a:gd name="connsiteX5" fmla="*/ 2059634 w 4119269"/>
              <a:gd name="connsiteY5" fmla="*/ 0 h 2105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19269" h="2105025">
                <a:moveTo>
                  <a:pt x="2059634" y="0"/>
                </a:moveTo>
                <a:cubicBezTo>
                  <a:pt x="3127354" y="0"/>
                  <a:pt x="4005547" y="848942"/>
                  <a:pt x="4111150" y="1936830"/>
                </a:cubicBezTo>
                <a:lnTo>
                  <a:pt x="4119269" y="2105025"/>
                </a:lnTo>
                <a:lnTo>
                  <a:pt x="0" y="2105025"/>
                </a:lnTo>
                <a:lnTo>
                  <a:pt x="8118" y="1936830"/>
                </a:lnTo>
                <a:cubicBezTo>
                  <a:pt x="113721" y="848942"/>
                  <a:pt x="991915" y="0"/>
                  <a:pt x="2059634" y="0"/>
                </a:cubicBezTo>
                <a:close/>
              </a:path>
            </a:pathLst>
          </a:custGeom>
          <a:solidFill>
            <a:srgbClr val="F6D1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sv-SE"/>
          </a:p>
        </p:txBody>
      </p:sp>
      <p:pic>
        <p:nvPicPr>
          <p:cNvPr id="15" name="Bildobjekt 14" descr="En bild som visar Teckensnitt, Grafik, skärmbild, logotyp&#10;&#10;Automatiskt genererad beskrivning">
            <a:extLst>
              <a:ext uri="{FF2B5EF4-FFF2-40B4-BE49-F238E27FC236}">
                <a16:creationId xmlns:a16="http://schemas.microsoft.com/office/drawing/2014/main" id="{50DC6DA4-4C1E-0259-22C3-86FD672DEC9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897" y="1828157"/>
            <a:ext cx="2047043" cy="1490782"/>
          </a:xfrm>
          <a:prstGeom prst="rect">
            <a:avLst/>
          </a:prstGeom>
        </p:spPr>
      </p:pic>
      <p:sp>
        <p:nvSpPr>
          <p:cNvPr id="2" name="Rubrik 1">
            <a:extLst>
              <a:ext uri="{FF2B5EF4-FFF2-40B4-BE49-F238E27FC236}">
                <a16:creationId xmlns:a16="http://schemas.microsoft.com/office/drawing/2014/main" id="{1555012E-45A7-1883-D676-02D3D70C19E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15007" y="4089400"/>
            <a:ext cx="9144000" cy="1894308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5400" b="1">
                <a:latin typeface="Mona Sans" pitchFamily="2" charset="0"/>
              </a:defRPr>
            </a:lvl1pPr>
          </a:lstStyle>
          <a:p>
            <a:r>
              <a:rPr lang="sv-SE" dirty="0"/>
              <a:t>Min rubrik här</a:t>
            </a:r>
          </a:p>
        </p:txBody>
      </p:sp>
    </p:spTree>
    <p:extLst>
      <p:ext uri="{BB962C8B-B14F-4D97-AF65-F5344CB8AC3E}">
        <p14:creationId xmlns:p14="http://schemas.microsoft.com/office/powerpoint/2010/main" val="18617669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ubrik och innehål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ktangel 13">
            <a:extLst>
              <a:ext uri="{FF2B5EF4-FFF2-40B4-BE49-F238E27FC236}">
                <a16:creationId xmlns:a16="http://schemas.microsoft.com/office/drawing/2014/main" id="{124F17BF-105A-6620-C537-78DA5D370D2A}"/>
              </a:ext>
            </a:extLst>
          </p:cNvPr>
          <p:cNvSpPr/>
          <p:nvPr userDrawn="1"/>
        </p:nvSpPr>
        <p:spPr>
          <a:xfrm>
            <a:off x="856298" y="511700"/>
            <a:ext cx="10728324" cy="5828140"/>
          </a:xfrm>
          <a:prstGeom prst="rect">
            <a:avLst/>
          </a:prstGeom>
          <a:solidFill>
            <a:srgbClr val="F3EF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grpSp>
        <p:nvGrpSpPr>
          <p:cNvPr id="13" name="Grupp 12">
            <a:extLst>
              <a:ext uri="{FF2B5EF4-FFF2-40B4-BE49-F238E27FC236}">
                <a16:creationId xmlns:a16="http://schemas.microsoft.com/office/drawing/2014/main" id="{7B06DFEF-EE1E-41D7-A4DE-C58ECB0A469A}"/>
              </a:ext>
            </a:extLst>
          </p:cNvPr>
          <p:cNvGrpSpPr/>
          <p:nvPr userDrawn="1"/>
        </p:nvGrpSpPr>
        <p:grpSpPr>
          <a:xfrm>
            <a:off x="220247" y="511700"/>
            <a:ext cx="5568331" cy="10477362"/>
            <a:chOff x="211538" y="511700"/>
            <a:chExt cx="5568331" cy="10477362"/>
          </a:xfrm>
        </p:grpSpPr>
        <p:sp>
          <p:nvSpPr>
            <p:cNvPr id="11" name="Frihandsfigur: Form 10">
              <a:extLst>
                <a:ext uri="{FF2B5EF4-FFF2-40B4-BE49-F238E27FC236}">
                  <a16:creationId xmlns:a16="http://schemas.microsoft.com/office/drawing/2014/main" id="{1C6397F3-6E79-0E5B-00D4-92E2E1221043}"/>
                </a:ext>
              </a:extLst>
            </p:cNvPr>
            <p:cNvSpPr/>
            <p:nvPr userDrawn="1"/>
          </p:nvSpPr>
          <p:spPr>
            <a:xfrm>
              <a:off x="211538" y="511700"/>
              <a:ext cx="638695" cy="1219714"/>
            </a:xfrm>
            <a:custGeom>
              <a:avLst/>
              <a:gdLst>
                <a:gd name="connsiteX0" fmla="*/ 631768 w 638695"/>
                <a:gd name="connsiteY0" fmla="*/ 0 h 1219714"/>
                <a:gd name="connsiteX1" fmla="*/ 638695 w 638695"/>
                <a:gd name="connsiteY1" fmla="*/ 674 h 1219714"/>
                <a:gd name="connsiteX2" fmla="*/ 638695 w 638695"/>
                <a:gd name="connsiteY2" fmla="*/ 1219040 h 1219714"/>
                <a:gd name="connsiteX3" fmla="*/ 631768 w 638695"/>
                <a:gd name="connsiteY3" fmla="*/ 1219714 h 1219714"/>
                <a:gd name="connsiteX4" fmla="*/ 0 w 638695"/>
                <a:gd name="connsiteY4" fmla="*/ 609857 h 1219714"/>
                <a:gd name="connsiteX5" fmla="*/ 631768 w 638695"/>
                <a:gd name="connsiteY5" fmla="*/ 0 h 1219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8695" h="1219714">
                  <a:moveTo>
                    <a:pt x="631768" y="0"/>
                  </a:moveTo>
                  <a:lnTo>
                    <a:pt x="638695" y="674"/>
                  </a:lnTo>
                  <a:lnTo>
                    <a:pt x="638695" y="1219040"/>
                  </a:lnTo>
                  <a:lnTo>
                    <a:pt x="631768" y="1219714"/>
                  </a:lnTo>
                  <a:cubicBezTo>
                    <a:pt x="282852" y="1219714"/>
                    <a:pt x="0" y="946672"/>
                    <a:pt x="0" y="609857"/>
                  </a:cubicBezTo>
                  <a:cubicBezTo>
                    <a:pt x="0" y="273042"/>
                    <a:pt x="282852" y="0"/>
                    <a:pt x="631768" y="0"/>
                  </a:cubicBezTo>
                  <a:close/>
                </a:path>
              </a:pathLst>
            </a:custGeom>
            <a:solidFill>
              <a:srgbClr val="F5D1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sv-SE"/>
            </a:p>
          </p:txBody>
        </p:sp>
        <p:sp>
          <p:nvSpPr>
            <p:cNvPr id="12" name="Frihandsfigur: Form 11">
              <a:extLst>
                <a:ext uri="{FF2B5EF4-FFF2-40B4-BE49-F238E27FC236}">
                  <a16:creationId xmlns:a16="http://schemas.microsoft.com/office/drawing/2014/main" id="{19BA1CD7-4620-B209-0DC2-F78A9F41DE77}"/>
                </a:ext>
              </a:extLst>
            </p:cNvPr>
            <p:cNvSpPr/>
            <p:nvPr userDrawn="1"/>
          </p:nvSpPr>
          <p:spPr>
            <a:xfrm rot="10800000">
              <a:off x="844006" y="1731414"/>
              <a:ext cx="4935863" cy="9257648"/>
            </a:xfrm>
            <a:custGeom>
              <a:avLst/>
              <a:gdLst>
                <a:gd name="connsiteX0" fmla="*/ 631768 w 638695"/>
                <a:gd name="connsiteY0" fmla="*/ 0 h 1219714"/>
                <a:gd name="connsiteX1" fmla="*/ 638695 w 638695"/>
                <a:gd name="connsiteY1" fmla="*/ 674 h 1219714"/>
                <a:gd name="connsiteX2" fmla="*/ 638695 w 638695"/>
                <a:gd name="connsiteY2" fmla="*/ 1219040 h 1219714"/>
                <a:gd name="connsiteX3" fmla="*/ 631768 w 638695"/>
                <a:gd name="connsiteY3" fmla="*/ 1219714 h 1219714"/>
                <a:gd name="connsiteX4" fmla="*/ 0 w 638695"/>
                <a:gd name="connsiteY4" fmla="*/ 609857 h 1219714"/>
                <a:gd name="connsiteX5" fmla="*/ 631768 w 638695"/>
                <a:gd name="connsiteY5" fmla="*/ 0 h 1219714"/>
                <a:gd name="connsiteX0" fmla="*/ 639417 w 646344"/>
                <a:gd name="connsiteY0" fmla="*/ 0 h 1219714"/>
                <a:gd name="connsiteX1" fmla="*/ 646344 w 646344"/>
                <a:gd name="connsiteY1" fmla="*/ 674 h 1219714"/>
                <a:gd name="connsiteX2" fmla="*/ 646344 w 646344"/>
                <a:gd name="connsiteY2" fmla="*/ 1219040 h 1219714"/>
                <a:gd name="connsiteX3" fmla="*/ 639417 w 646344"/>
                <a:gd name="connsiteY3" fmla="*/ 1219714 h 1219714"/>
                <a:gd name="connsiteX4" fmla="*/ 0 w 646344"/>
                <a:gd name="connsiteY4" fmla="*/ 519979 h 1219714"/>
                <a:gd name="connsiteX5" fmla="*/ 639417 w 646344"/>
                <a:gd name="connsiteY5" fmla="*/ 0 h 1219714"/>
                <a:gd name="connsiteX0" fmla="*/ 643241 w 650168"/>
                <a:gd name="connsiteY0" fmla="*/ 0 h 1219714"/>
                <a:gd name="connsiteX1" fmla="*/ 650168 w 650168"/>
                <a:gd name="connsiteY1" fmla="*/ 674 h 1219714"/>
                <a:gd name="connsiteX2" fmla="*/ 650168 w 650168"/>
                <a:gd name="connsiteY2" fmla="*/ 1219040 h 1219714"/>
                <a:gd name="connsiteX3" fmla="*/ 643241 w 650168"/>
                <a:gd name="connsiteY3" fmla="*/ 1219714 h 1219714"/>
                <a:gd name="connsiteX4" fmla="*/ 0 w 650168"/>
                <a:gd name="connsiteY4" fmla="*/ 594558 h 1219714"/>
                <a:gd name="connsiteX5" fmla="*/ 643241 w 650168"/>
                <a:gd name="connsiteY5" fmla="*/ 0 h 1219714"/>
                <a:gd name="connsiteX0" fmla="*/ 643383 w 650310"/>
                <a:gd name="connsiteY0" fmla="*/ 0 h 1219714"/>
                <a:gd name="connsiteX1" fmla="*/ 650310 w 650310"/>
                <a:gd name="connsiteY1" fmla="*/ 674 h 1219714"/>
                <a:gd name="connsiteX2" fmla="*/ 650310 w 650310"/>
                <a:gd name="connsiteY2" fmla="*/ 1219040 h 1219714"/>
                <a:gd name="connsiteX3" fmla="*/ 643383 w 650310"/>
                <a:gd name="connsiteY3" fmla="*/ 1219714 h 1219714"/>
                <a:gd name="connsiteX4" fmla="*/ 142 w 650310"/>
                <a:gd name="connsiteY4" fmla="*/ 594558 h 1219714"/>
                <a:gd name="connsiteX5" fmla="*/ 643383 w 650310"/>
                <a:gd name="connsiteY5" fmla="*/ 0 h 1219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0310" h="1219714">
                  <a:moveTo>
                    <a:pt x="643383" y="0"/>
                  </a:moveTo>
                  <a:lnTo>
                    <a:pt x="650310" y="674"/>
                  </a:lnTo>
                  <a:lnTo>
                    <a:pt x="650310" y="1219040"/>
                  </a:lnTo>
                  <a:lnTo>
                    <a:pt x="643383" y="1219714"/>
                  </a:lnTo>
                  <a:cubicBezTo>
                    <a:pt x="294467" y="1219714"/>
                    <a:pt x="7791" y="956233"/>
                    <a:pt x="142" y="594558"/>
                  </a:cubicBezTo>
                  <a:cubicBezTo>
                    <a:pt x="-7507" y="232883"/>
                    <a:pt x="294467" y="0"/>
                    <a:pt x="643383" y="0"/>
                  </a:cubicBezTo>
                  <a:close/>
                </a:path>
              </a:pathLst>
            </a:custGeom>
            <a:solidFill>
              <a:srgbClr val="E9DF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sv-SE"/>
            </a:p>
          </p:txBody>
        </p:sp>
      </p:grpSp>
      <p:sp>
        <p:nvSpPr>
          <p:cNvPr id="2" name="Rubrik 1">
            <a:extLst>
              <a:ext uri="{FF2B5EF4-FFF2-40B4-BE49-F238E27FC236}">
                <a16:creationId xmlns:a16="http://schemas.microsoft.com/office/drawing/2014/main" id="{BCBD6807-72E8-4114-E545-19C506A929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87120" y="518160"/>
            <a:ext cx="10266680" cy="98552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sv-SE" dirty="0"/>
              <a:t>Klicka här för att ändra rubrik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D5C8FCBA-6D1A-1282-FD4E-72968FC8E5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7120" y="1825625"/>
            <a:ext cx="500888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7993EB24-175B-0AB1-CB2E-E1DDB8F5CB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29023-34BD-44CC-8D9D-9C01F392B66F}" type="datetimeFigureOut">
              <a:rPr lang="sv-SE" smtClean="0"/>
              <a:t>2025-08-26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1F5929A0-D146-7108-27C9-C820156EE7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13047FD5-4260-3F54-2BFF-C65480D71D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7A1F5-052B-423D-8B58-3E6A9CA84675}" type="slidenum">
              <a:rPr lang="sv-SE" smtClean="0"/>
              <a:t>‹#›</a:t>
            </a:fld>
            <a:endParaRPr lang="sv-SE"/>
          </a:p>
        </p:txBody>
      </p:sp>
      <p:pic>
        <p:nvPicPr>
          <p:cNvPr id="15" name="Bildobjekt 14" descr="En bild som visar Teckensnitt, Grafik, skärmbild, logotyp&#10;&#10;Automatiskt genererad beskrivning">
            <a:extLst>
              <a:ext uri="{FF2B5EF4-FFF2-40B4-BE49-F238E27FC236}">
                <a16:creationId xmlns:a16="http://schemas.microsoft.com/office/drawing/2014/main" id="{28CA1465-3927-0484-A484-E2BECB01CA9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8993" y="375547"/>
            <a:ext cx="1093808" cy="796577"/>
          </a:xfrm>
          <a:prstGeom prst="rect">
            <a:avLst/>
          </a:prstGeom>
        </p:spPr>
      </p:pic>
      <p:sp>
        <p:nvSpPr>
          <p:cNvPr id="7" name="Platshållare för innehåll 2">
            <a:extLst>
              <a:ext uri="{FF2B5EF4-FFF2-40B4-BE49-F238E27FC236}">
                <a16:creationId xmlns:a16="http://schemas.microsoft.com/office/drawing/2014/main" id="{BC9D36B0-2878-82D6-0CC8-CC520DE9394E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344920" y="1825625"/>
            <a:ext cx="500888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1150327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198" y="1825625"/>
            <a:ext cx="5328000" cy="3906435"/>
          </a:xfrm>
        </p:spPr>
        <p:txBody>
          <a:bodyPr>
            <a:noAutofit/>
          </a:bodyPr>
          <a:lstStyle>
            <a:lvl3pPr>
              <a:spcBef>
                <a:spcPts val="0"/>
              </a:spcBef>
              <a:defRPr/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02250" y="1825625"/>
            <a:ext cx="5328000" cy="3906435"/>
          </a:xfrm>
        </p:spPr>
        <p:txBody>
          <a:bodyPr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C79FD-C571-418B-AB0F-5EE936C85276}" type="slidenum">
              <a:rPr lang="en-GB" smtClean="0"/>
              <a:t>‹#›</a:t>
            </a:fld>
            <a:endParaRPr lang="en-GB"/>
          </a:p>
        </p:txBody>
      </p:sp>
      <p:cxnSp>
        <p:nvCxnSpPr>
          <p:cNvPr id="10" name="Straight Connector 9"/>
          <p:cNvCxnSpPr/>
          <p:nvPr userDrawn="1"/>
        </p:nvCxnSpPr>
        <p:spPr>
          <a:xfrm flipH="1">
            <a:off x="838199" y="0"/>
            <a:ext cx="1" cy="12763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970722" y="482860"/>
            <a:ext cx="10515600" cy="782357"/>
          </a:xfrm>
          <a:prstGeom prst="rect">
            <a:avLst/>
          </a:prstGeom>
        </p:spPr>
        <p:txBody>
          <a:bodyPr vert="horz" lIns="91440" tIns="4572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4361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mslag alternativ 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ktangel 35">
            <a:extLst>
              <a:ext uri="{FF2B5EF4-FFF2-40B4-BE49-F238E27FC236}">
                <a16:creationId xmlns:a16="http://schemas.microsoft.com/office/drawing/2014/main" id="{0AB81B01-E7F0-807C-9450-E64A36A6591B}"/>
              </a:ext>
            </a:extLst>
          </p:cNvPr>
          <p:cNvSpPr/>
          <p:nvPr userDrawn="1"/>
        </p:nvSpPr>
        <p:spPr>
          <a:xfrm>
            <a:off x="-88900" y="0"/>
            <a:ext cx="12280900" cy="6858000"/>
          </a:xfrm>
          <a:prstGeom prst="rect">
            <a:avLst/>
          </a:prstGeom>
          <a:solidFill>
            <a:srgbClr val="F3EF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16" name="Bildobjekt 15" descr="En bild som visar klädsel, person, huvudbonad, byggnad&#10;&#10;Automatiskt genererad beskrivning">
            <a:extLst>
              <a:ext uri="{FF2B5EF4-FFF2-40B4-BE49-F238E27FC236}">
                <a16:creationId xmlns:a16="http://schemas.microsoft.com/office/drawing/2014/main" id="{30605D64-A55A-C973-E6B0-8BCA580AD3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27" t="63539" r="7247" b="2168"/>
          <a:stretch/>
        </p:blipFill>
        <p:spPr>
          <a:xfrm>
            <a:off x="5816975" y="3900960"/>
            <a:ext cx="6375025" cy="2820515"/>
          </a:xfrm>
          <a:custGeom>
            <a:avLst/>
            <a:gdLst>
              <a:gd name="connsiteX0" fmla="*/ 0 w 4489418"/>
              <a:gd name="connsiteY0" fmla="*/ 0 h 2116393"/>
              <a:gd name="connsiteX1" fmla="*/ 4489418 w 4489418"/>
              <a:gd name="connsiteY1" fmla="*/ 0 h 2116393"/>
              <a:gd name="connsiteX2" fmla="*/ 4480571 w 4489418"/>
              <a:gd name="connsiteY2" fmla="*/ 169104 h 2116393"/>
              <a:gd name="connsiteX3" fmla="*/ 2244710 w 4489418"/>
              <a:gd name="connsiteY3" fmla="*/ 2116393 h 2116393"/>
              <a:gd name="connsiteX4" fmla="*/ 8849 w 4489418"/>
              <a:gd name="connsiteY4" fmla="*/ 169104 h 2116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89418" h="2116393">
                <a:moveTo>
                  <a:pt x="0" y="0"/>
                </a:moveTo>
                <a:lnTo>
                  <a:pt x="4489418" y="0"/>
                </a:lnTo>
                <a:lnTo>
                  <a:pt x="4480571" y="169104"/>
                </a:lnTo>
                <a:cubicBezTo>
                  <a:pt x="4365478" y="1262867"/>
                  <a:pt x="3408372" y="2116393"/>
                  <a:pt x="2244710" y="2116393"/>
                </a:cubicBezTo>
                <a:cubicBezTo>
                  <a:pt x="1081047" y="2116393"/>
                  <a:pt x="123941" y="1262867"/>
                  <a:pt x="8849" y="169104"/>
                </a:cubicBezTo>
                <a:close/>
              </a:path>
            </a:pathLst>
          </a:custGeom>
        </p:spPr>
      </p:pic>
      <p:pic>
        <p:nvPicPr>
          <p:cNvPr id="37" name="Bildobjekt 36" descr="En bild som visar Teckensnitt, Grafik, skärmbild, logotyp&#10;&#10;Automatiskt genererad beskrivning">
            <a:extLst>
              <a:ext uri="{FF2B5EF4-FFF2-40B4-BE49-F238E27FC236}">
                <a16:creationId xmlns:a16="http://schemas.microsoft.com/office/drawing/2014/main" id="{31710DF7-AB2D-AB0F-189A-CF114BB15A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151" y="1839421"/>
            <a:ext cx="2047043" cy="1490782"/>
          </a:xfrm>
          <a:prstGeom prst="rect">
            <a:avLst/>
          </a:prstGeom>
        </p:spPr>
      </p:pic>
      <p:grpSp>
        <p:nvGrpSpPr>
          <p:cNvPr id="40" name="Grupp 39">
            <a:extLst>
              <a:ext uri="{FF2B5EF4-FFF2-40B4-BE49-F238E27FC236}">
                <a16:creationId xmlns:a16="http://schemas.microsoft.com/office/drawing/2014/main" id="{E4ABD007-23BC-8D40-A61A-BF090CBEC3E4}"/>
              </a:ext>
            </a:extLst>
          </p:cNvPr>
          <p:cNvGrpSpPr/>
          <p:nvPr userDrawn="1"/>
        </p:nvGrpSpPr>
        <p:grpSpPr>
          <a:xfrm>
            <a:off x="-88900" y="0"/>
            <a:ext cx="12280900" cy="4543635"/>
            <a:chOff x="-88900" y="0"/>
            <a:chExt cx="12280900" cy="4543635"/>
          </a:xfrm>
        </p:grpSpPr>
        <p:pic>
          <p:nvPicPr>
            <p:cNvPr id="34" name="Bildobjekt 33" descr="En bild som visar klädsel, person, huvudbonad, byggnad&#10;&#10;Automatiskt genererad beskrivning">
              <a:extLst>
                <a:ext uri="{FF2B5EF4-FFF2-40B4-BE49-F238E27FC236}">
                  <a16:creationId xmlns:a16="http://schemas.microsoft.com/office/drawing/2014/main" id="{295674E3-4BD8-AE74-2243-6B9BC33A26F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722" r="7196" b="36461"/>
            <a:stretch/>
          </p:blipFill>
          <p:spPr>
            <a:xfrm>
              <a:off x="0" y="0"/>
              <a:ext cx="12192000" cy="3932718"/>
            </a:xfrm>
            <a:custGeom>
              <a:avLst/>
              <a:gdLst>
                <a:gd name="connsiteX0" fmla="*/ 0 w 12192000"/>
                <a:gd name="connsiteY0" fmla="*/ 0 h 3932718"/>
                <a:gd name="connsiteX1" fmla="*/ 12192000 w 12192000"/>
                <a:gd name="connsiteY1" fmla="*/ 0 h 3932718"/>
                <a:gd name="connsiteX2" fmla="*/ 12192000 w 12192000"/>
                <a:gd name="connsiteY2" fmla="*/ 3932718 h 3932718"/>
                <a:gd name="connsiteX3" fmla="*/ 0 w 12192000"/>
                <a:gd name="connsiteY3" fmla="*/ 3932718 h 3932718"/>
                <a:gd name="connsiteX4" fmla="*/ 0 w 12192000"/>
                <a:gd name="connsiteY4" fmla="*/ 3931051 h 3932718"/>
                <a:gd name="connsiteX5" fmla="*/ 5817131 w 12192000"/>
                <a:gd name="connsiteY5" fmla="*/ 3931051 h 3932718"/>
                <a:gd name="connsiteX6" fmla="*/ 5804566 w 12192000"/>
                <a:gd name="connsiteY6" fmla="*/ 3705688 h 3932718"/>
                <a:gd name="connsiteX7" fmla="*/ 2629619 w 12192000"/>
                <a:gd name="connsiteY7" fmla="*/ 1110536 h 3932718"/>
                <a:gd name="connsiteX8" fmla="*/ 95370 w 12192000"/>
                <a:gd name="connsiteY8" fmla="*/ 2243994 h 3932718"/>
                <a:gd name="connsiteX9" fmla="*/ 0 w 12192000"/>
                <a:gd name="connsiteY9" fmla="*/ 2367822 h 3932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3932718">
                  <a:moveTo>
                    <a:pt x="0" y="0"/>
                  </a:moveTo>
                  <a:lnTo>
                    <a:pt x="12192000" y="0"/>
                  </a:lnTo>
                  <a:lnTo>
                    <a:pt x="12192000" y="3932718"/>
                  </a:lnTo>
                  <a:lnTo>
                    <a:pt x="0" y="3932718"/>
                  </a:lnTo>
                  <a:lnTo>
                    <a:pt x="0" y="3931051"/>
                  </a:lnTo>
                  <a:lnTo>
                    <a:pt x="5817131" y="3931051"/>
                  </a:lnTo>
                  <a:lnTo>
                    <a:pt x="5804566" y="3705688"/>
                  </a:lnTo>
                  <a:cubicBezTo>
                    <a:pt x="5641133" y="2248031"/>
                    <a:pt x="4282033" y="1110536"/>
                    <a:pt x="2629619" y="1110536"/>
                  </a:cubicBezTo>
                  <a:cubicBezTo>
                    <a:pt x="1596860" y="1110536"/>
                    <a:pt x="678676" y="1554870"/>
                    <a:pt x="95370" y="2243994"/>
                  </a:cubicBezTo>
                  <a:lnTo>
                    <a:pt x="0" y="2367822"/>
                  </a:lnTo>
                  <a:close/>
                </a:path>
              </a:pathLst>
            </a:custGeom>
          </p:spPr>
        </p:pic>
        <p:sp>
          <p:nvSpPr>
            <p:cNvPr id="38" name="Rektangel 37">
              <a:extLst>
                <a:ext uri="{FF2B5EF4-FFF2-40B4-BE49-F238E27FC236}">
                  <a16:creationId xmlns:a16="http://schemas.microsoft.com/office/drawing/2014/main" id="{1B62B958-BA41-01D9-D6C0-344D6AB962A3}"/>
                </a:ext>
              </a:extLst>
            </p:cNvPr>
            <p:cNvSpPr/>
            <p:nvPr userDrawn="1"/>
          </p:nvSpPr>
          <p:spPr>
            <a:xfrm>
              <a:off x="-88900" y="3881910"/>
              <a:ext cx="5905875" cy="661725"/>
            </a:xfrm>
            <a:prstGeom prst="rect">
              <a:avLst/>
            </a:prstGeom>
            <a:solidFill>
              <a:srgbClr val="F3EFE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</p:grpSp>
      <p:sp>
        <p:nvSpPr>
          <p:cNvPr id="2" name="Rubrik 1">
            <a:extLst>
              <a:ext uri="{FF2B5EF4-FFF2-40B4-BE49-F238E27FC236}">
                <a16:creationId xmlns:a16="http://schemas.microsoft.com/office/drawing/2014/main" id="{1555012E-45A7-1883-D676-02D3D70C19E9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565150" y="3900960"/>
            <a:ext cx="4946651" cy="2080739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3600" b="1">
                <a:latin typeface="Mona Sans" pitchFamily="2" charset="0"/>
              </a:defRPr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052833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mslag alternativ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F4ABC521-F94F-0CF7-543A-1FC439BD7DB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0EC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5" name="Frihandsfigur: Form 4">
            <a:extLst>
              <a:ext uri="{FF2B5EF4-FFF2-40B4-BE49-F238E27FC236}">
                <a16:creationId xmlns:a16="http://schemas.microsoft.com/office/drawing/2014/main" id="{C6604545-9872-EA88-17C3-8DD10A1795AE}"/>
              </a:ext>
            </a:extLst>
          </p:cNvPr>
          <p:cNvSpPr/>
          <p:nvPr userDrawn="1"/>
        </p:nvSpPr>
        <p:spPr>
          <a:xfrm rot="5400000">
            <a:off x="-609463" y="609463"/>
            <a:ext cx="2492788" cy="1273862"/>
          </a:xfrm>
          <a:custGeom>
            <a:avLst/>
            <a:gdLst>
              <a:gd name="connsiteX0" fmla="*/ 2059634 w 4119269"/>
              <a:gd name="connsiteY0" fmla="*/ 0 h 2105025"/>
              <a:gd name="connsiteX1" fmla="*/ 4111150 w 4119269"/>
              <a:gd name="connsiteY1" fmla="*/ 1936830 h 2105025"/>
              <a:gd name="connsiteX2" fmla="*/ 4119269 w 4119269"/>
              <a:gd name="connsiteY2" fmla="*/ 2105025 h 2105025"/>
              <a:gd name="connsiteX3" fmla="*/ 0 w 4119269"/>
              <a:gd name="connsiteY3" fmla="*/ 2105025 h 2105025"/>
              <a:gd name="connsiteX4" fmla="*/ 8118 w 4119269"/>
              <a:gd name="connsiteY4" fmla="*/ 1936830 h 2105025"/>
              <a:gd name="connsiteX5" fmla="*/ 2059634 w 4119269"/>
              <a:gd name="connsiteY5" fmla="*/ 0 h 2105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19269" h="2105025">
                <a:moveTo>
                  <a:pt x="2059634" y="0"/>
                </a:moveTo>
                <a:cubicBezTo>
                  <a:pt x="3127354" y="0"/>
                  <a:pt x="4005547" y="848942"/>
                  <a:pt x="4111150" y="1936830"/>
                </a:cubicBezTo>
                <a:lnTo>
                  <a:pt x="4119269" y="2105025"/>
                </a:lnTo>
                <a:lnTo>
                  <a:pt x="0" y="2105025"/>
                </a:lnTo>
                <a:lnTo>
                  <a:pt x="8118" y="1936830"/>
                </a:lnTo>
                <a:cubicBezTo>
                  <a:pt x="113721" y="848942"/>
                  <a:pt x="991915" y="0"/>
                  <a:pt x="2059634" y="0"/>
                </a:cubicBezTo>
                <a:close/>
              </a:path>
            </a:pathLst>
          </a:custGeom>
          <a:solidFill>
            <a:srgbClr val="FD9E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sv-SE"/>
          </a:p>
        </p:txBody>
      </p:sp>
      <p:pic>
        <p:nvPicPr>
          <p:cNvPr id="6" name="Bildobjekt 5" descr="En bild som visar Teckensnitt, Grafik, skärmbild, logotyp&#10;&#10;Automatiskt genererad beskrivning">
            <a:extLst>
              <a:ext uri="{FF2B5EF4-FFF2-40B4-BE49-F238E27FC236}">
                <a16:creationId xmlns:a16="http://schemas.microsoft.com/office/drawing/2014/main" id="{3FC001BE-F4AA-EB54-DB55-0BDB207C7E4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2449" y="5088585"/>
            <a:ext cx="1860948" cy="1355256"/>
          </a:xfrm>
          <a:prstGeom prst="rect">
            <a:avLst/>
          </a:prstGeom>
        </p:spPr>
      </p:pic>
      <p:sp>
        <p:nvSpPr>
          <p:cNvPr id="7" name="Rubrik 1">
            <a:extLst>
              <a:ext uri="{FF2B5EF4-FFF2-40B4-BE49-F238E27FC236}">
                <a16:creationId xmlns:a16="http://schemas.microsoft.com/office/drawing/2014/main" id="{3F8D46C2-7550-A2F3-1496-49662B3D3D6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492566" y="1643098"/>
            <a:ext cx="6495496" cy="1894308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4000" b="1">
                <a:solidFill>
                  <a:srgbClr val="0E1C40"/>
                </a:solidFill>
                <a:latin typeface="Mona Sans" pitchFamily="2" charset="0"/>
              </a:defRPr>
            </a:lvl1pPr>
          </a:lstStyle>
          <a:p>
            <a:r>
              <a:rPr lang="sv-SE" dirty="0"/>
              <a:t>Min rubrik här</a:t>
            </a:r>
          </a:p>
        </p:txBody>
      </p:sp>
    </p:spTree>
    <p:extLst>
      <p:ext uri="{BB962C8B-B14F-4D97-AF65-F5344CB8AC3E}">
        <p14:creationId xmlns:p14="http://schemas.microsoft.com/office/powerpoint/2010/main" val="2996513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mslag alternativ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BAE0E213-54D1-93E9-C271-D407E2569CF6}"/>
              </a:ext>
            </a:extLst>
          </p:cNvPr>
          <p:cNvSpPr/>
          <p:nvPr userDrawn="1"/>
        </p:nvSpPr>
        <p:spPr>
          <a:xfrm>
            <a:off x="0" y="-1"/>
            <a:ext cx="12192000" cy="6858000"/>
          </a:xfrm>
          <a:prstGeom prst="rect">
            <a:avLst/>
          </a:prstGeom>
          <a:solidFill>
            <a:srgbClr val="F3EF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3" name="Bildobjekt 2" descr="En bild som visar Teckensnitt, Grafik, skärmbild, logotyp&#10;&#10;Automatiskt genererad beskrivning">
            <a:extLst>
              <a:ext uri="{FF2B5EF4-FFF2-40B4-BE49-F238E27FC236}">
                <a16:creationId xmlns:a16="http://schemas.microsoft.com/office/drawing/2014/main" id="{5F9058E4-A66C-26C1-9C07-803D4866E1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2449" y="5088584"/>
            <a:ext cx="1860948" cy="1355256"/>
          </a:xfrm>
          <a:prstGeom prst="rect">
            <a:avLst/>
          </a:prstGeom>
        </p:spPr>
      </p:pic>
      <p:sp>
        <p:nvSpPr>
          <p:cNvPr id="7" name="Frihandsfigur: Form 6">
            <a:extLst>
              <a:ext uri="{FF2B5EF4-FFF2-40B4-BE49-F238E27FC236}">
                <a16:creationId xmlns:a16="http://schemas.microsoft.com/office/drawing/2014/main" id="{8E295EEF-1BE1-C1FC-03FD-36C09C66CA12}"/>
              </a:ext>
            </a:extLst>
          </p:cNvPr>
          <p:cNvSpPr/>
          <p:nvPr userDrawn="1"/>
        </p:nvSpPr>
        <p:spPr>
          <a:xfrm rot="5400000">
            <a:off x="-609463" y="609462"/>
            <a:ext cx="2492788" cy="1273862"/>
          </a:xfrm>
          <a:custGeom>
            <a:avLst/>
            <a:gdLst>
              <a:gd name="connsiteX0" fmla="*/ 2059634 w 4119269"/>
              <a:gd name="connsiteY0" fmla="*/ 0 h 2105025"/>
              <a:gd name="connsiteX1" fmla="*/ 4111150 w 4119269"/>
              <a:gd name="connsiteY1" fmla="*/ 1936830 h 2105025"/>
              <a:gd name="connsiteX2" fmla="*/ 4119269 w 4119269"/>
              <a:gd name="connsiteY2" fmla="*/ 2105025 h 2105025"/>
              <a:gd name="connsiteX3" fmla="*/ 0 w 4119269"/>
              <a:gd name="connsiteY3" fmla="*/ 2105025 h 2105025"/>
              <a:gd name="connsiteX4" fmla="*/ 8118 w 4119269"/>
              <a:gd name="connsiteY4" fmla="*/ 1936830 h 2105025"/>
              <a:gd name="connsiteX5" fmla="*/ 2059634 w 4119269"/>
              <a:gd name="connsiteY5" fmla="*/ 0 h 2105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19269" h="2105025">
                <a:moveTo>
                  <a:pt x="2059634" y="0"/>
                </a:moveTo>
                <a:cubicBezTo>
                  <a:pt x="3127354" y="0"/>
                  <a:pt x="4005547" y="848942"/>
                  <a:pt x="4111150" y="1936830"/>
                </a:cubicBezTo>
                <a:lnTo>
                  <a:pt x="4119269" y="2105025"/>
                </a:lnTo>
                <a:lnTo>
                  <a:pt x="0" y="2105025"/>
                </a:lnTo>
                <a:lnTo>
                  <a:pt x="8118" y="1936830"/>
                </a:lnTo>
                <a:cubicBezTo>
                  <a:pt x="113721" y="848942"/>
                  <a:pt x="991915" y="0"/>
                  <a:pt x="2059634" y="0"/>
                </a:cubicBezTo>
                <a:close/>
              </a:path>
            </a:pathLst>
          </a:custGeom>
          <a:solidFill>
            <a:srgbClr val="F6D1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sv-SE"/>
          </a:p>
        </p:txBody>
      </p:sp>
      <p:sp>
        <p:nvSpPr>
          <p:cNvPr id="4" name="Rubrik 1">
            <a:extLst>
              <a:ext uri="{FF2B5EF4-FFF2-40B4-BE49-F238E27FC236}">
                <a16:creationId xmlns:a16="http://schemas.microsoft.com/office/drawing/2014/main" id="{3F7A2470-23E6-2E3E-EC84-173CA2DBC64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492566" y="1643098"/>
            <a:ext cx="6495496" cy="1894308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4000" b="1">
                <a:solidFill>
                  <a:srgbClr val="0E1C40"/>
                </a:solidFill>
                <a:latin typeface="Mona Sans" pitchFamily="2" charset="0"/>
              </a:defRPr>
            </a:lvl1pPr>
          </a:lstStyle>
          <a:p>
            <a:r>
              <a:rPr lang="sv-SE" dirty="0"/>
              <a:t>Min rubrik här</a:t>
            </a:r>
          </a:p>
        </p:txBody>
      </p:sp>
    </p:spTree>
    <p:extLst>
      <p:ext uri="{BB962C8B-B14F-4D97-AF65-F5344CB8AC3E}">
        <p14:creationId xmlns:p14="http://schemas.microsoft.com/office/powerpoint/2010/main" val="25588616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Omslag alternativ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15AA876B-1359-BFD7-BEEA-52DFD61BF0C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F1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5" name="Frihandsfigur: Form 4">
            <a:extLst>
              <a:ext uri="{FF2B5EF4-FFF2-40B4-BE49-F238E27FC236}">
                <a16:creationId xmlns:a16="http://schemas.microsoft.com/office/drawing/2014/main" id="{53B1CF07-17E1-73AB-138C-72875A0BFE5C}"/>
              </a:ext>
            </a:extLst>
          </p:cNvPr>
          <p:cNvSpPr/>
          <p:nvPr userDrawn="1"/>
        </p:nvSpPr>
        <p:spPr>
          <a:xfrm rot="5400000">
            <a:off x="-609463" y="609463"/>
            <a:ext cx="2492788" cy="1273862"/>
          </a:xfrm>
          <a:custGeom>
            <a:avLst/>
            <a:gdLst>
              <a:gd name="connsiteX0" fmla="*/ 2059634 w 4119269"/>
              <a:gd name="connsiteY0" fmla="*/ 0 h 2105025"/>
              <a:gd name="connsiteX1" fmla="*/ 4111150 w 4119269"/>
              <a:gd name="connsiteY1" fmla="*/ 1936830 h 2105025"/>
              <a:gd name="connsiteX2" fmla="*/ 4119269 w 4119269"/>
              <a:gd name="connsiteY2" fmla="*/ 2105025 h 2105025"/>
              <a:gd name="connsiteX3" fmla="*/ 0 w 4119269"/>
              <a:gd name="connsiteY3" fmla="*/ 2105025 h 2105025"/>
              <a:gd name="connsiteX4" fmla="*/ 8118 w 4119269"/>
              <a:gd name="connsiteY4" fmla="*/ 1936830 h 2105025"/>
              <a:gd name="connsiteX5" fmla="*/ 2059634 w 4119269"/>
              <a:gd name="connsiteY5" fmla="*/ 0 h 2105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19269" h="2105025">
                <a:moveTo>
                  <a:pt x="2059634" y="0"/>
                </a:moveTo>
                <a:cubicBezTo>
                  <a:pt x="3127354" y="0"/>
                  <a:pt x="4005547" y="848942"/>
                  <a:pt x="4111150" y="1936830"/>
                </a:cubicBezTo>
                <a:lnTo>
                  <a:pt x="4119269" y="2105025"/>
                </a:lnTo>
                <a:lnTo>
                  <a:pt x="0" y="2105025"/>
                </a:lnTo>
                <a:lnTo>
                  <a:pt x="8118" y="1936830"/>
                </a:lnTo>
                <a:cubicBezTo>
                  <a:pt x="113721" y="848942"/>
                  <a:pt x="991915" y="0"/>
                  <a:pt x="2059634" y="0"/>
                </a:cubicBezTo>
                <a:close/>
              </a:path>
            </a:pathLst>
          </a:custGeom>
          <a:solidFill>
            <a:srgbClr val="F6D1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sv-SE"/>
          </a:p>
        </p:txBody>
      </p:sp>
      <p:pic>
        <p:nvPicPr>
          <p:cNvPr id="6" name="Bildobjekt 5" descr="En bild som visar Teckensnitt, text, Grafik, logotyp&#10;&#10;Automatiskt genererad beskrivning">
            <a:extLst>
              <a:ext uri="{FF2B5EF4-FFF2-40B4-BE49-F238E27FC236}">
                <a16:creationId xmlns:a16="http://schemas.microsoft.com/office/drawing/2014/main" id="{E45FEBE6-ADE7-6B8D-0DCC-2F1D035F0DA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2449" y="5078208"/>
            <a:ext cx="1873344" cy="1355257"/>
          </a:xfrm>
          <a:prstGeom prst="rect">
            <a:avLst/>
          </a:prstGeom>
        </p:spPr>
      </p:pic>
      <p:sp>
        <p:nvSpPr>
          <p:cNvPr id="2" name="Rubrik 1">
            <a:extLst>
              <a:ext uri="{FF2B5EF4-FFF2-40B4-BE49-F238E27FC236}">
                <a16:creationId xmlns:a16="http://schemas.microsoft.com/office/drawing/2014/main" id="{A8A8654E-CA43-B150-0017-107FD1D0B62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492566" y="1643098"/>
            <a:ext cx="6495496" cy="1894308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4000" b="1">
                <a:solidFill>
                  <a:schemeClr val="bg1"/>
                </a:solidFill>
                <a:latin typeface="Mona Sans" pitchFamily="2" charset="0"/>
              </a:defRPr>
            </a:lvl1pPr>
          </a:lstStyle>
          <a:p>
            <a:r>
              <a:rPr lang="sv-SE" dirty="0"/>
              <a:t>Min rubrik här</a:t>
            </a:r>
          </a:p>
        </p:txBody>
      </p:sp>
    </p:spTree>
    <p:extLst>
      <p:ext uri="{BB962C8B-B14F-4D97-AF65-F5344CB8AC3E}">
        <p14:creationId xmlns:p14="http://schemas.microsoft.com/office/powerpoint/2010/main" val="1589511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mslag alternativ 4 blå med valfri bil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tshållare för bild 16">
            <a:extLst>
              <a:ext uri="{FF2B5EF4-FFF2-40B4-BE49-F238E27FC236}">
                <a16:creationId xmlns:a16="http://schemas.microsoft.com/office/drawing/2014/main" id="{14C0F8F9-3AF0-B611-E66C-D75AD234318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092825" y="0"/>
            <a:ext cx="6099175" cy="6858000"/>
          </a:xfrm>
          <a:custGeom>
            <a:avLst/>
            <a:gdLst>
              <a:gd name="connsiteX0" fmla="*/ 0 w 6099175"/>
              <a:gd name="connsiteY0" fmla="*/ 0 h 6858000"/>
              <a:gd name="connsiteX1" fmla="*/ 1315 w 6099175"/>
              <a:gd name="connsiteY1" fmla="*/ 0 h 6858000"/>
              <a:gd name="connsiteX2" fmla="*/ 1315 w 6099175"/>
              <a:gd name="connsiteY2" fmla="*/ 2490082 h 6858000"/>
              <a:gd name="connsiteX3" fmla="*/ 103099 w 6099175"/>
              <a:gd name="connsiteY3" fmla="*/ 2485169 h 6858000"/>
              <a:gd name="connsiteX4" fmla="*/ 1275177 w 6099175"/>
              <a:gd name="connsiteY4" fmla="*/ 1243688 h 6858000"/>
              <a:gd name="connsiteX5" fmla="*/ 103099 w 6099175"/>
              <a:gd name="connsiteY5" fmla="*/ 2207 h 6858000"/>
              <a:gd name="connsiteX6" fmla="*/ 57381 w 6099175"/>
              <a:gd name="connsiteY6" fmla="*/ 0 h 6858000"/>
              <a:gd name="connsiteX7" fmla="*/ 6099175 w 6099175"/>
              <a:gd name="connsiteY7" fmla="*/ 0 h 6858000"/>
              <a:gd name="connsiteX8" fmla="*/ 6099175 w 6099175"/>
              <a:gd name="connsiteY8" fmla="*/ 6858000 h 6858000"/>
              <a:gd name="connsiteX9" fmla="*/ 0 w 6099175"/>
              <a:gd name="connsiteY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099175" h="6858000">
                <a:moveTo>
                  <a:pt x="0" y="0"/>
                </a:moveTo>
                <a:lnTo>
                  <a:pt x="1315" y="0"/>
                </a:lnTo>
                <a:lnTo>
                  <a:pt x="1315" y="2490082"/>
                </a:lnTo>
                <a:lnTo>
                  <a:pt x="103099" y="2485169"/>
                </a:lnTo>
                <a:cubicBezTo>
                  <a:pt x="761438" y="2421263"/>
                  <a:pt x="1275177" y="1889822"/>
                  <a:pt x="1275177" y="1243688"/>
                </a:cubicBezTo>
                <a:cubicBezTo>
                  <a:pt x="1275177" y="597554"/>
                  <a:pt x="761438" y="66113"/>
                  <a:pt x="103099" y="2207"/>
                </a:cubicBezTo>
                <a:lnTo>
                  <a:pt x="57381" y="0"/>
                </a:lnTo>
                <a:lnTo>
                  <a:pt x="6099175" y="0"/>
                </a:lnTo>
                <a:lnTo>
                  <a:pt x="6099175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r">
              <a:buNone/>
              <a:defRPr/>
            </a:lvl1pPr>
          </a:lstStyle>
          <a:p>
            <a:r>
              <a:rPr lang="sv-SE" dirty="0"/>
              <a:t>Lägg till en bild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90359833-7B2B-4E2D-36A7-2E2CE8315273}"/>
              </a:ext>
            </a:extLst>
          </p:cNvPr>
          <p:cNvSpPr/>
          <p:nvPr userDrawn="1"/>
        </p:nvSpPr>
        <p:spPr>
          <a:xfrm>
            <a:off x="0" y="0"/>
            <a:ext cx="6093765" cy="6858000"/>
          </a:xfrm>
          <a:prstGeom prst="rect">
            <a:avLst/>
          </a:prstGeom>
          <a:solidFill>
            <a:srgbClr val="0F1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1" name="Frihandsfigur: Form 10">
            <a:extLst>
              <a:ext uri="{FF2B5EF4-FFF2-40B4-BE49-F238E27FC236}">
                <a16:creationId xmlns:a16="http://schemas.microsoft.com/office/drawing/2014/main" id="{FC1753BC-AAE1-291B-13FC-39B7713F3B38}"/>
              </a:ext>
            </a:extLst>
          </p:cNvPr>
          <p:cNvSpPr/>
          <p:nvPr userDrawn="1"/>
        </p:nvSpPr>
        <p:spPr>
          <a:xfrm rot="5400000">
            <a:off x="5484677" y="609463"/>
            <a:ext cx="2492788" cy="1273862"/>
          </a:xfrm>
          <a:custGeom>
            <a:avLst/>
            <a:gdLst>
              <a:gd name="connsiteX0" fmla="*/ 2059634 w 4119269"/>
              <a:gd name="connsiteY0" fmla="*/ 0 h 2105025"/>
              <a:gd name="connsiteX1" fmla="*/ 4111150 w 4119269"/>
              <a:gd name="connsiteY1" fmla="*/ 1936830 h 2105025"/>
              <a:gd name="connsiteX2" fmla="*/ 4119269 w 4119269"/>
              <a:gd name="connsiteY2" fmla="*/ 2105025 h 2105025"/>
              <a:gd name="connsiteX3" fmla="*/ 0 w 4119269"/>
              <a:gd name="connsiteY3" fmla="*/ 2105025 h 2105025"/>
              <a:gd name="connsiteX4" fmla="*/ 8118 w 4119269"/>
              <a:gd name="connsiteY4" fmla="*/ 1936830 h 2105025"/>
              <a:gd name="connsiteX5" fmla="*/ 2059634 w 4119269"/>
              <a:gd name="connsiteY5" fmla="*/ 0 h 2105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19269" h="2105025">
                <a:moveTo>
                  <a:pt x="2059634" y="0"/>
                </a:moveTo>
                <a:cubicBezTo>
                  <a:pt x="3127354" y="0"/>
                  <a:pt x="4005547" y="848942"/>
                  <a:pt x="4111150" y="1936830"/>
                </a:cubicBezTo>
                <a:lnTo>
                  <a:pt x="4119269" y="2105025"/>
                </a:lnTo>
                <a:lnTo>
                  <a:pt x="0" y="2105025"/>
                </a:lnTo>
                <a:lnTo>
                  <a:pt x="8118" y="1936830"/>
                </a:lnTo>
                <a:cubicBezTo>
                  <a:pt x="113721" y="848942"/>
                  <a:pt x="991915" y="0"/>
                  <a:pt x="2059634" y="0"/>
                </a:cubicBezTo>
                <a:close/>
              </a:path>
            </a:pathLst>
          </a:custGeom>
          <a:solidFill>
            <a:srgbClr val="F6D1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sv-SE"/>
          </a:p>
        </p:txBody>
      </p:sp>
      <p:sp>
        <p:nvSpPr>
          <p:cNvPr id="9" name="Frihandsfigur: Form 8">
            <a:extLst>
              <a:ext uri="{FF2B5EF4-FFF2-40B4-BE49-F238E27FC236}">
                <a16:creationId xmlns:a16="http://schemas.microsoft.com/office/drawing/2014/main" id="{1A601B3A-1B7A-F085-FDC1-DBF9F2151695}"/>
              </a:ext>
            </a:extLst>
          </p:cNvPr>
          <p:cNvSpPr/>
          <p:nvPr userDrawn="1"/>
        </p:nvSpPr>
        <p:spPr>
          <a:xfrm rot="16200000">
            <a:off x="2020023" y="2784634"/>
            <a:ext cx="4367917" cy="3778814"/>
          </a:xfrm>
          <a:custGeom>
            <a:avLst/>
            <a:gdLst>
              <a:gd name="connsiteX0" fmla="*/ 4367917 w 4367917"/>
              <a:gd name="connsiteY0" fmla="*/ 3778814 h 3778814"/>
              <a:gd name="connsiteX1" fmla="*/ 0 w 4367917"/>
              <a:gd name="connsiteY1" fmla="*/ 3778814 h 3778814"/>
              <a:gd name="connsiteX2" fmla="*/ 1 w 4367917"/>
              <a:gd name="connsiteY2" fmla="*/ 64014 h 3778814"/>
              <a:gd name="connsiteX3" fmla="*/ 141344 w 4367917"/>
              <a:gd name="connsiteY3" fmla="*/ 39280 h 3778814"/>
              <a:gd name="connsiteX4" fmla="*/ 670584 w 4367917"/>
              <a:gd name="connsiteY4" fmla="*/ 0 h 3778814"/>
              <a:gd name="connsiteX5" fmla="*/ 4353342 w 4367917"/>
              <a:gd name="connsiteY5" fmla="*/ 3476881 h 3778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67917" h="3778814">
                <a:moveTo>
                  <a:pt x="4367917" y="3778814"/>
                </a:moveTo>
                <a:lnTo>
                  <a:pt x="0" y="3778814"/>
                </a:lnTo>
                <a:lnTo>
                  <a:pt x="1" y="64014"/>
                </a:lnTo>
                <a:lnTo>
                  <a:pt x="141344" y="39280"/>
                </a:lnTo>
                <a:cubicBezTo>
                  <a:pt x="314192" y="13394"/>
                  <a:pt x="490893" y="0"/>
                  <a:pt x="670584" y="0"/>
                </a:cubicBezTo>
                <a:cubicBezTo>
                  <a:pt x="2587291" y="0"/>
                  <a:pt x="4163770" y="1523970"/>
                  <a:pt x="4353342" y="3476881"/>
                </a:cubicBezTo>
                <a:close/>
              </a:path>
            </a:pathLst>
          </a:custGeom>
          <a:solidFill>
            <a:srgbClr val="2932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sv-SE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1555012E-45A7-1883-D676-02D3D70C19E9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873189" y="2135802"/>
            <a:ext cx="4761918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000" b="1">
                <a:solidFill>
                  <a:schemeClr val="bg1"/>
                </a:solidFill>
                <a:latin typeface="Mona Sans" pitchFamily="2" charset="0"/>
              </a:defRPr>
            </a:lvl1pPr>
          </a:lstStyle>
          <a:p>
            <a:r>
              <a:rPr lang="sv-SE" dirty="0"/>
              <a:t>Rubrik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A5141842-38B3-231F-4802-0EBCD1E38E95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873189" y="4688841"/>
            <a:ext cx="4761918" cy="100300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Mona Sans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 dirty="0"/>
              <a:t>Underrubrik</a:t>
            </a:r>
          </a:p>
        </p:txBody>
      </p:sp>
      <p:pic>
        <p:nvPicPr>
          <p:cNvPr id="19" name="Bildobjekt 18" descr="En bild som visar Teckensnitt, text, Grafik, logotyp&#10;&#10;Automatiskt genererad beskrivning">
            <a:extLst>
              <a:ext uri="{FF2B5EF4-FFF2-40B4-BE49-F238E27FC236}">
                <a16:creationId xmlns:a16="http://schemas.microsoft.com/office/drawing/2014/main" id="{7717BFDA-3B47-C366-9DA3-F2D9D406EA2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200" y="447386"/>
            <a:ext cx="1936977" cy="1401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949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mslag alternativ 4 blå med valfri bil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>
            <a:extLst>
              <a:ext uri="{FF2B5EF4-FFF2-40B4-BE49-F238E27FC236}">
                <a16:creationId xmlns:a16="http://schemas.microsoft.com/office/drawing/2014/main" id="{90359833-7B2B-4E2D-36A7-2E2CE8315273}"/>
              </a:ext>
            </a:extLst>
          </p:cNvPr>
          <p:cNvSpPr/>
          <p:nvPr userDrawn="1"/>
        </p:nvSpPr>
        <p:spPr>
          <a:xfrm>
            <a:off x="0" y="0"/>
            <a:ext cx="6093765" cy="6858000"/>
          </a:xfrm>
          <a:prstGeom prst="rect">
            <a:avLst/>
          </a:prstGeom>
          <a:solidFill>
            <a:srgbClr val="0F1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9" name="Frihandsfigur: Form 8">
            <a:extLst>
              <a:ext uri="{FF2B5EF4-FFF2-40B4-BE49-F238E27FC236}">
                <a16:creationId xmlns:a16="http://schemas.microsoft.com/office/drawing/2014/main" id="{1A601B3A-1B7A-F085-FDC1-DBF9F2151695}"/>
              </a:ext>
            </a:extLst>
          </p:cNvPr>
          <p:cNvSpPr/>
          <p:nvPr userDrawn="1"/>
        </p:nvSpPr>
        <p:spPr>
          <a:xfrm rot="16200000">
            <a:off x="2020023" y="2784634"/>
            <a:ext cx="4367917" cy="3778814"/>
          </a:xfrm>
          <a:custGeom>
            <a:avLst/>
            <a:gdLst>
              <a:gd name="connsiteX0" fmla="*/ 4367917 w 4367917"/>
              <a:gd name="connsiteY0" fmla="*/ 3778814 h 3778814"/>
              <a:gd name="connsiteX1" fmla="*/ 0 w 4367917"/>
              <a:gd name="connsiteY1" fmla="*/ 3778814 h 3778814"/>
              <a:gd name="connsiteX2" fmla="*/ 1 w 4367917"/>
              <a:gd name="connsiteY2" fmla="*/ 64014 h 3778814"/>
              <a:gd name="connsiteX3" fmla="*/ 141344 w 4367917"/>
              <a:gd name="connsiteY3" fmla="*/ 39280 h 3778814"/>
              <a:gd name="connsiteX4" fmla="*/ 670584 w 4367917"/>
              <a:gd name="connsiteY4" fmla="*/ 0 h 3778814"/>
              <a:gd name="connsiteX5" fmla="*/ 4353342 w 4367917"/>
              <a:gd name="connsiteY5" fmla="*/ 3476881 h 3778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67917" h="3778814">
                <a:moveTo>
                  <a:pt x="4367917" y="3778814"/>
                </a:moveTo>
                <a:lnTo>
                  <a:pt x="0" y="3778814"/>
                </a:lnTo>
                <a:lnTo>
                  <a:pt x="1" y="64014"/>
                </a:lnTo>
                <a:lnTo>
                  <a:pt x="141344" y="39280"/>
                </a:lnTo>
                <a:cubicBezTo>
                  <a:pt x="314192" y="13394"/>
                  <a:pt x="490893" y="0"/>
                  <a:pt x="670584" y="0"/>
                </a:cubicBezTo>
                <a:cubicBezTo>
                  <a:pt x="2587291" y="0"/>
                  <a:pt x="4163770" y="1523970"/>
                  <a:pt x="4353342" y="3476881"/>
                </a:cubicBezTo>
                <a:close/>
              </a:path>
            </a:pathLst>
          </a:custGeom>
          <a:solidFill>
            <a:srgbClr val="2932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sv-SE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1555012E-45A7-1883-D676-02D3D70C19E9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873189" y="1238660"/>
            <a:ext cx="4761918" cy="564262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4000" b="1">
                <a:solidFill>
                  <a:schemeClr val="bg1"/>
                </a:solidFill>
                <a:latin typeface="Mona Sans" pitchFamily="2" charset="0"/>
              </a:defRPr>
            </a:lvl1pPr>
          </a:lstStyle>
          <a:p>
            <a:r>
              <a:rPr lang="sv-SE" dirty="0"/>
              <a:t>Rubrik</a:t>
            </a:r>
          </a:p>
        </p:txBody>
      </p:sp>
      <p:pic>
        <p:nvPicPr>
          <p:cNvPr id="19" name="Bildobjekt 18" descr="En bild som visar Teckensnitt, text, Grafik, logotyp&#10;&#10;Automatiskt genererad beskrivning">
            <a:extLst>
              <a:ext uri="{FF2B5EF4-FFF2-40B4-BE49-F238E27FC236}">
                <a16:creationId xmlns:a16="http://schemas.microsoft.com/office/drawing/2014/main" id="{7717BFDA-3B47-C366-9DA3-F2D9D406EA2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4757" y="5468146"/>
            <a:ext cx="1398729" cy="101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236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mslag alternativ 5 beige med valfri bil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tshållare för bild 16">
            <a:extLst>
              <a:ext uri="{FF2B5EF4-FFF2-40B4-BE49-F238E27FC236}">
                <a16:creationId xmlns:a16="http://schemas.microsoft.com/office/drawing/2014/main" id="{14C0F8F9-3AF0-B611-E66C-D75AD234318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092825" y="0"/>
            <a:ext cx="6099175" cy="6858000"/>
          </a:xfrm>
          <a:custGeom>
            <a:avLst/>
            <a:gdLst>
              <a:gd name="connsiteX0" fmla="*/ 0 w 6099175"/>
              <a:gd name="connsiteY0" fmla="*/ 0 h 6858000"/>
              <a:gd name="connsiteX1" fmla="*/ 1315 w 6099175"/>
              <a:gd name="connsiteY1" fmla="*/ 0 h 6858000"/>
              <a:gd name="connsiteX2" fmla="*/ 1315 w 6099175"/>
              <a:gd name="connsiteY2" fmla="*/ 2490082 h 6858000"/>
              <a:gd name="connsiteX3" fmla="*/ 103099 w 6099175"/>
              <a:gd name="connsiteY3" fmla="*/ 2485169 h 6858000"/>
              <a:gd name="connsiteX4" fmla="*/ 1275177 w 6099175"/>
              <a:gd name="connsiteY4" fmla="*/ 1243688 h 6858000"/>
              <a:gd name="connsiteX5" fmla="*/ 103099 w 6099175"/>
              <a:gd name="connsiteY5" fmla="*/ 2207 h 6858000"/>
              <a:gd name="connsiteX6" fmla="*/ 57381 w 6099175"/>
              <a:gd name="connsiteY6" fmla="*/ 0 h 6858000"/>
              <a:gd name="connsiteX7" fmla="*/ 6099175 w 6099175"/>
              <a:gd name="connsiteY7" fmla="*/ 0 h 6858000"/>
              <a:gd name="connsiteX8" fmla="*/ 6099175 w 6099175"/>
              <a:gd name="connsiteY8" fmla="*/ 6858000 h 6858000"/>
              <a:gd name="connsiteX9" fmla="*/ 0 w 6099175"/>
              <a:gd name="connsiteY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099175" h="6858000">
                <a:moveTo>
                  <a:pt x="0" y="0"/>
                </a:moveTo>
                <a:lnTo>
                  <a:pt x="1315" y="0"/>
                </a:lnTo>
                <a:lnTo>
                  <a:pt x="1315" y="2490082"/>
                </a:lnTo>
                <a:lnTo>
                  <a:pt x="103099" y="2485169"/>
                </a:lnTo>
                <a:cubicBezTo>
                  <a:pt x="761438" y="2421263"/>
                  <a:pt x="1275177" y="1889822"/>
                  <a:pt x="1275177" y="1243688"/>
                </a:cubicBezTo>
                <a:cubicBezTo>
                  <a:pt x="1275177" y="597554"/>
                  <a:pt x="761438" y="66113"/>
                  <a:pt x="103099" y="2207"/>
                </a:cubicBezTo>
                <a:lnTo>
                  <a:pt x="57381" y="0"/>
                </a:lnTo>
                <a:lnTo>
                  <a:pt x="6099175" y="0"/>
                </a:lnTo>
                <a:lnTo>
                  <a:pt x="6099175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r">
              <a:buNone/>
              <a:defRPr/>
            </a:lvl1pPr>
          </a:lstStyle>
          <a:p>
            <a:r>
              <a:rPr lang="sv-SE" dirty="0"/>
              <a:t>Lägg till en bild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90359833-7B2B-4E2D-36A7-2E2CE8315273}"/>
              </a:ext>
            </a:extLst>
          </p:cNvPr>
          <p:cNvSpPr/>
          <p:nvPr userDrawn="1"/>
        </p:nvSpPr>
        <p:spPr>
          <a:xfrm>
            <a:off x="0" y="0"/>
            <a:ext cx="6093765" cy="6858000"/>
          </a:xfrm>
          <a:prstGeom prst="rect">
            <a:avLst/>
          </a:prstGeom>
          <a:solidFill>
            <a:srgbClr val="F3EF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1" name="Frihandsfigur: Form 10">
            <a:extLst>
              <a:ext uri="{FF2B5EF4-FFF2-40B4-BE49-F238E27FC236}">
                <a16:creationId xmlns:a16="http://schemas.microsoft.com/office/drawing/2014/main" id="{FC1753BC-AAE1-291B-13FC-39B7713F3B38}"/>
              </a:ext>
            </a:extLst>
          </p:cNvPr>
          <p:cNvSpPr/>
          <p:nvPr userDrawn="1"/>
        </p:nvSpPr>
        <p:spPr>
          <a:xfrm rot="5400000">
            <a:off x="5484677" y="609463"/>
            <a:ext cx="2492788" cy="1273862"/>
          </a:xfrm>
          <a:custGeom>
            <a:avLst/>
            <a:gdLst>
              <a:gd name="connsiteX0" fmla="*/ 2059634 w 4119269"/>
              <a:gd name="connsiteY0" fmla="*/ 0 h 2105025"/>
              <a:gd name="connsiteX1" fmla="*/ 4111150 w 4119269"/>
              <a:gd name="connsiteY1" fmla="*/ 1936830 h 2105025"/>
              <a:gd name="connsiteX2" fmla="*/ 4119269 w 4119269"/>
              <a:gd name="connsiteY2" fmla="*/ 2105025 h 2105025"/>
              <a:gd name="connsiteX3" fmla="*/ 0 w 4119269"/>
              <a:gd name="connsiteY3" fmla="*/ 2105025 h 2105025"/>
              <a:gd name="connsiteX4" fmla="*/ 8118 w 4119269"/>
              <a:gd name="connsiteY4" fmla="*/ 1936830 h 2105025"/>
              <a:gd name="connsiteX5" fmla="*/ 2059634 w 4119269"/>
              <a:gd name="connsiteY5" fmla="*/ 0 h 2105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19269" h="2105025">
                <a:moveTo>
                  <a:pt x="2059634" y="0"/>
                </a:moveTo>
                <a:cubicBezTo>
                  <a:pt x="3127354" y="0"/>
                  <a:pt x="4005547" y="848942"/>
                  <a:pt x="4111150" y="1936830"/>
                </a:cubicBezTo>
                <a:lnTo>
                  <a:pt x="4119269" y="2105025"/>
                </a:lnTo>
                <a:lnTo>
                  <a:pt x="0" y="2105025"/>
                </a:lnTo>
                <a:lnTo>
                  <a:pt x="8118" y="1936830"/>
                </a:lnTo>
                <a:cubicBezTo>
                  <a:pt x="113721" y="848942"/>
                  <a:pt x="991915" y="0"/>
                  <a:pt x="2059634" y="0"/>
                </a:cubicBezTo>
                <a:close/>
              </a:path>
            </a:pathLst>
          </a:custGeom>
          <a:solidFill>
            <a:srgbClr val="F6D1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sv-SE"/>
          </a:p>
        </p:txBody>
      </p:sp>
      <p:sp>
        <p:nvSpPr>
          <p:cNvPr id="9" name="Frihandsfigur: Form 8">
            <a:extLst>
              <a:ext uri="{FF2B5EF4-FFF2-40B4-BE49-F238E27FC236}">
                <a16:creationId xmlns:a16="http://schemas.microsoft.com/office/drawing/2014/main" id="{1A601B3A-1B7A-F085-FDC1-DBF9F2151695}"/>
              </a:ext>
            </a:extLst>
          </p:cNvPr>
          <p:cNvSpPr/>
          <p:nvPr userDrawn="1"/>
        </p:nvSpPr>
        <p:spPr>
          <a:xfrm rot="16200000">
            <a:off x="2020023" y="2784634"/>
            <a:ext cx="4367917" cy="3778814"/>
          </a:xfrm>
          <a:custGeom>
            <a:avLst/>
            <a:gdLst>
              <a:gd name="connsiteX0" fmla="*/ 4367917 w 4367917"/>
              <a:gd name="connsiteY0" fmla="*/ 3778814 h 3778814"/>
              <a:gd name="connsiteX1" fmla="*/ 0 w 4367917"/>
              <a:gd name="connsiteY1" fmla="*/ 3778814 h 3778814"/>
              <a:gd name="connsiteX2" fmla="*/ 1 w 4367917"/>
              <a:gd name="connsiteY2" fmla="*/ 64014 h 3778814"/>
              <a:gd name="connsiteX3" fmla="*/ 141344 w 4367917"/>
              <a:gd name="connsiteY3" fmla="*/ 39280 h 3778814"/>
              <a:gd name="connsiteX4" fmla="*/ 670584 w 4367917"/>
              <a:gd name="connsiteY4" fmla="*/ 0 h 3778814"/>
              <a:gd name="connsiteX5" fmla="*/ 4353342 w 4367917"/>
              <a:gd name="connsiteY5" fmla="*/ 3476881 h 3778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67917" h="3778814">
                <a:moveTo>
                  <a:pt x="4367917" y="3778814"/>
                </a:moveTo>
                <a:lnTo>
                  <a:pt x="0" y="3778814"/>
                </a:lnTo>
                <a:lnTo>
                  <a:pt x="1" y="64014"/>
                </a:lnTo>
                <a:lnTo>
                  <a:pt x="141344" y="39280"/>
                </a:lnTo>
                <a:cubicBezTo>
                  <a:pt x="314192" y="13394"/>
                  <a:pt x="490893" y="0"/>
                  <a:pt x="670584" y="0"/>
                </a:cubicBezTo>
                <a:cubicBezTo>
                  <a:pt x="2587291" y="0"/>
                  <a:pt x="4163770" y="1523970"/>
                  <a:pt x="4353342" y="3476881"/>
                </a:cubicBezTo>
                <a:close/>
              </a:path>
            </a:pathLst>
          </a:custGeom>
          <a:solidFill>
            <a:srgbClr val="E9DF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sv-SE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1555012E-45A7-1883-D676-02D3D70C19E9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873189" y="2135802"/>
            <a:ext cx="4761918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000" b="1">
                <a:solidFill>
                  <a:schemeClr val="tx1"/>
                </a:solidFill>
                <a:latin typeface="Mona Sans" pitchFamily="2" charset="0"/>
              </a:defRPr>
            </a:lvl1pPr>
          </a:lstStyle>
          <a:p>
            <a:r>
              <a:rPr lang="sv-SE" dirty="0"/>
              <a:t>Rubrik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A5141842-38B3-231F-4802-0EBCD1E38E95}"/>
              </a:ext>
            </a:extLst>
          </p:cNvPr>
          <p:cNvSpPr>
            <a:spLocks noGrp="1"/>
          </p:cNvSpPr>
          <p:nvPr userDrawn="1">
            <p:ph type="subTitle" idx="1" hasCustomPrompt="1"/>
          </p:nvPr>
        </p:nvSpPr>
        <p:spPr>
          <a:xfrm>
            <a:off x="873189" y="4688841"/>
            <a:ext cx="4761918" cy="1003007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rgbClr val="0E1C40"/>
                </a:solidFill>
                <a:latin typeface="Mona Sans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 dirty="0"/>
              <a:t>Underrubrik</a:t>
            </a:r>
          </a:p>
        </p:txBody>
      </p:sp>
      <p:pic>
        <p:nvPicPr>
          <p:cNvPr id="6" name="Bildobjekt 5" descr="En bild som visar Teckensnitt, Grafik, skärmbild, logotyp&#10;&#10;Automatiskt genererad beskrivning">
            <a:extLst>
              <a:ext uri="{FF2B5EF4-FFF2-40B4-BE49-F238E27FC236}">
                <a16:creationId xmlns:a16="http://schemas.microsoft.com/office/drawing/2014/main" id="{9E85EAEF-8669-38B0-FE51-B240548845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213" y="470403"/>
            <a:ext cx="1860948" cy="1355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898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79D55D82-3244-D97A-AD7C-99E73BC1B9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dirty="0"/>
              <a:t>Klicka här för att ändra format på bakgrundstexten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DD3BD493-23F8-FC70-978E-C21A5C5C6F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F29023-34BD-44CC-8D9D-9C01F392B66F}" type="datetimeFigureOut">
              <a:rPr lang="sv-SE" smtClean="0"/>
              <a:t>2025-08-26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2D944089-8D0C-CB37-52B7-8BA0B9617C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0C594D40-FB9A-D258-9A3A-FD9F3C96D4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07A1F5-052B-423D-8B58-3E6A9CA84675}" type="slidenum">
              <a:rPr lang="sv-SE" smtClean="0"/>
              <a:t>‹#›</a:t>
            </a:fld>
            <a:endParaRPr lang="sv-SE"/>
          </a:p>
        </p:txBody>
      </p:sp>
      <p:sp>
        <p:nvSpPr>
          <p:cNvPr id="10" name="Rubrik 1">
            <a:extLst>
              <a:ext uri="{FF2B5EF4-FFF2-40B4-BE49-F238E27FC236}">
                <a16:creationId xmlns:a16="http://schemas.microsoft.com/office/drawing/2014/main" id="{7286E7E9-4A59-8124-278A-A40BBDB9A52C}"/>
              </a:ext>
            </a:extLst>
          </p:cNvPr>
          <p:cNvSpPr txBox="1">
            <a:spLocks/>
          </p:cNvSpPr>
          <p:nvPr userDrawn="1"/>
        </p:nvSpPr>
        <p:spPr>
          <a:xfrm>
            <a:off x="838200" y="513355"/>
            <a:ext cx="10266680" cy="98552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879314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90" r:id="rId2"/>
    <p:sldLayoutId id="2147483692" r:id="rId3"/>
    <p:sldLayoutId id="2147483701" r:id="rId4"/>
    <p:sldLayoutId id="2147483702" r:id="rId5"/>
    <p:sldLayoutId id="2147483703" r:id="rId6"/>
    <p:sldLayoutId id="2147483685" r:id="rId7"/>
    <p:sldLayoutId id="2147483698" r:id="rId8"/>
    <p:sldLayoutId id="2147483697" r:id="rId9"/>
    <p:sldLayoutId id="2147483700" r:id="rId10"/>
    <p:sldLayoutId id="2147483694" r:id="rId11"/>
    <p:sldLayoutId id="2147483687" r:id="rId12"/>
    <p:sldLayoutId id="2147483693" r:id="rId13"/>
    <p:sldLayoutId id="2147483674" r:id="rId14"/>
    <p:sldLayoutId id="2147483696" r:id="rId15"/>
    <p:sldLayoutId id="2147483695" r:id="rId16"/>
    <p:sldLayoutId id="2147483691" r:id="rId17"/>
    <p:sldLayoutId id="2147483684" r:id="rId18"/>
    <p:sldLayoutId id="2147483675" r:id="rId19"/>
    <p:sldLayoutId id="2147483704" r:id="rId20"/>
    <p:sldLayoutId id="2147483706" r:id="rId2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Relationship Id="rId4" Type="http://schemas.openxmlformats.org/officeDocument/2006/relationships/hyperlink" Target="https://flexspan.blogspot.com/2019/09/ungar-medier-2019.html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ww.piqsels.com/da/search?q=journalist" TargetMode="External"/><Relationship Id="rId4" Type="http://schemas.openxmlformats.org/officeDocument/2006/relationships/image" Target="../media/image13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adstransparency.google.com/advertiser/AR07012174988560039937/creative/CR15580251083241422849?region=SE&amp;topic=political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hyperlink" Target="https://mediemyndigheten.se/nyhetsrum/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thevirtualassist.net/how-to-get-more-followers-on-tiktok-for-free/" TargetMode="External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059B5490-B044-E814-1A62-308BBC25685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>
                <a:latin typeface="Mona Sans" pitchFamily="2" charset="0"/>
              </a:rPr>
              <a:t>Mediemyndigheten 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1202223E-CB35-E10A-94E0-C1A68ED590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sz="2400" b="1" dirty="0">
                <a:latin typeface="Mona Sans" pitchFamily="2" charset="0"/>
                <a:cs typeface="Arial Narrow" panose="020B0604020202020204" pitchFamily="34" charset="0"/>
              </a:rPr>
              <a:t>Tv-dagen 28 augusti 2025 </a:t>
            </a:r>
          </a:p>
          <a:p>
            <a:r>
              <a:rPr lang="sv-SE" b="1" dirty="0">
                <a:cs typeface="Arial Narrow" panose="020B0604020202020204" pitchFamily="34" charset="0"/>
              </a:rPr>
              <a:t>Anna Dingertz och Helena Dal </a:t>
            </a:r>
            <a:endParaRPr lang="sv-SE" sz="2400" b="1" dirty="0">
              <a:latin typeface="Mona Sans" pitchFamily="2" charset="0"/>
              <a:cs typeface="Arial Narrow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14978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77FEFB16-4BA9-7118-8956-5A92B2C070D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/>
              <a:t>Vem har ansvar?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ADF917E2-065B-0C6F-6264-1EDE0358BAB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Etableringslandsprincipen gäller	</a:t>
            </a:r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6C00DF58-E40C-FFB7-6F68-B9F9F10376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556895" y="1935480"/>
            <a:ext cx="5026589" cy="3756368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dirty="0"/>
              <a:t>Varje leverantör av en förmedlingstjänst lyder under den nationella rätt som gäller i det land företaget har sitt huvudsakliga etableringsställe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dirty="0"/>
              <a:t>Sverige har tillsynsansvar för alla svensk-etablerade tjänster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dirty="0"/>
              <a:t>EU har tillsynsansvar för VLOP:ar och VLOSE:ar med vissa undantag</a:t>
            </a:r>
          </a:p>
        </p:txBody>
      </p:sp>
    </p:spTree>
    <p:extLst>
      <p:ext uri="{BB962C8B-B14F-4D97-AF65-F5344CB8AC3E}">
        <p14:creationId xmlns:p14="http://schemas.microsoft.com/office/powerpoint/2010/main" val="19587353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1888013B-020D-A0D0-211A-9F5316189F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7120" y="518160"/>
            <a:ext cx="10266680" cy="985520"/>
          </a:xfrm>
        </p:spPr>
        <p:txBody>
          <a:bodyPr anchor="b">
            <a:normAutofit/>
          </a:bodyPr>
          <a:lstStyle/>
          <a:p>
            <a:r>
              <a:rPr lang="sv-SE"/>
              <a:t>Vad innebär DSA för Mediemyndigheten?</a:t>
            </a:r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D16379AE-77F7-52FF-CE78-DBF7EAD97C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7120" y="1825625"/>
            <a:ext cx="5008880" cy="4351338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endParaRPr lang="sv-SE" sz="2600" dirty="0"/>
          </a:p>
          <a:p>
            <a:pPr marL="457200" lvl="1" indent="0">
              <a:buNone/>
            </a:pPr>
            <a:r>
              <a:rPr lang="sv-SE" sz="2600" dirty="0"/>
              <a:t>Delat tillsynsansvar med PTS/KOV</a:t>
            </a:r>
          </a:p>
          <a:p>
            <a:pPr marL="457200" lvl="1" indent="0">
              <a:buNone/>
            </a:pPr>
            <a:endParaRPr lang="sv-SE" sz="2600" dirty="0"/>
          </a:p>
          <a:p>
            <a:pPr marL="457200" lvl="1" indent="0">
              <a:buNone/>
            </a:pPr>
            <a:r>
              <a:rPr lang="sv-SE" sz="2600" b="1" dirty="0"/>
              <a:t>Huvudsakliga ansvar är skyddet av barn online</a:t>
            </a:r>
          </a:p>
          <a:p>
            <a:endParaRPr lang="sv-SE" sz="2600" dirty="0"/>
          </a:p>
        </p:txBody>
      </p:sp>
      <p:pic>
        <p:nvPicPr>
          <p:cNvPr id="6" name="Platshållare för bild 5" descr="En bild som visar bärbar dator, dator, person, inomhus&#10;&#10;AI-genererat innehåll kan vara felaktigt.">
            <a:extLst>
              <a:ext uri="{FF2B5EF4-FFF2-40B4-BE49-F238E27FC236}">
                <a16:creationId xmlns:a16="http://schemas.microsoft.com/office/drawing/2014/main" id="{CA7C63CA-4C84-D08E-3C01-71D65C93782E}"/>
              </a:ext>
            </a:extLst>
          </p:cNvPr>
          <p:cNvPicPr>
            <a:picLocks noGrp="1" noChangeAspect="1"/>
          </p:cNvPicPr>
          <p:nvPr>
            <p:ph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344920" y="2329580"/>
            <a:ext cx="5008880" cy="3343427"/>
          </a:xfrm>
          <a:noFill/>
        </p:spPr>
      </p:pic>
    </p:spTree>
    <p:extLst>
      <p:ext uri="{BB962C8B-B14F-4D97-AF65-F5344CB8AC3E}">
        <p14:creationId xmlns:p14="http://schemas.microsoft.com/office/powerpoint/2010/main" val="7870215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F22FFA-D856-8510-4B1C-5B01AE782D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Vita pilar som målats på asfalten">
            <a:extLst>
              <a:ext uri="{FF2B5EF4-FFF2-40B4-BE49-F238E27FC236}">
                <a16:creationId xmlns:a16="http://schemas.microsoft.com/office/drawing/2014/main" id="{316D3E86-3140-AF10-D0F7-3DED3C32893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0021" r="21058" b="-1"/>
          <a:stretch>
            <a:fillRect/>
          </a:stretch>
        </p:blipFill>
        <p:spPr>
          <a:xfrm>
            <a:off x="6092825" y="10"/>
            <a:ext cx="6099175" cy="6857990"/>
          </a:xfrm>
          <a:custGeom>
            <a:avLst/>
            <a:gdLst>
              <a:gd name="connsiteX0" fmla="*/ 0 w 6099175"/>
              <a:gd name="connsiteY0" fmla="*/ 0 h 6858000"/>
              <a:gd name="connsiteX1" fmla="*/ 1315 w 6099175"/>
              <a:gd name="connsiteY1" fmla="*/ 0 h 6858000"/>
              <a:gd name="connsiteX2" fmla="*/ 1315 w 6099175"/>
              <a:gd name="connsiteY2" fmla="*/ 2490082 h 6858000"/>
              <a:gd name="connsiteX3" fmla="*/ 103099 w 6099175"/>
              <a:gd name="connsiteY3" fmla="*/ 2485169 h 6858000"/>
              <a:gd name="connsiteX4" fmla="*/ 1275177 w 6099175"/>
              <a:gd name="connsiteY4" fmla="*/ 1243688 h 6858000"/>
              <a:gd name="connsiteX5" fmla="*/ 103099 w 6099175"/>
              <a:gd name="connsiteY5" fmla="*/ 2207 h 6858000"/>
              <a:gd name="connsiteX6" fmla="*/ 57381 w 6099175"/>
              <a:gd name="connsiteY6" fmla="*/ 0 h 6858000"/>
              <a:gd name="connsiteX7" fmla="*/ 6099175 w 6099175"/>
              <a:gd name="connsiteY7" fmla="*/ 0 h 6858000"/>
              <a:gd name="connsiteX8" fmla="*/ 6099175 w 6099175"/>
              <a:gd name="connsiteY8" fmla="*/ 6858000 h 6858000"/>
              <a:gd name="connsiteX9" fmla="*/ 0 w 6099175"/>
              <a:gd name="connsiteY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099175" h="6858000">
                <a:moveTo>
                  <a:pt x="0" y="0"/>
                </a:moveTo>
                <a:lnTo>
                  <a:pt x="1315" y="0"/>
                </a:lnTo>
                <a:lnTo>
                  <a:pt x="1315" y="2490082"/>
                </a:lnTo>
                <a:lnTo>
                  <a:pt x="103099" y="2485169"/>
                </a:lnTo>
                <a:cubicBezTo>
                  <a:pt x="761438" y="2421263"/>
                  <a:pt x="1275177" y="1889822"/>
                  <a:pt x="1275177" y="1243688"/>
                </a:cubicBezTo>
                <a:cubicBezTo>
                  <a:pt x="1275177" y="597554"/>
                  <a:pt x="761438" y="66113"/>
                  <a:pt x="103099" y="2207"/>
                </a:cubicBezTo>
                <a:lnTo>
                  <a:pt x="57381" y="0"/>
                </a:lnTo>
                <a:lnTo>
                  <a:pt x="6099175" y="0"/>
                </a:lnTo>
                <a:lnTo>
                  <a:pt x="6099175" y="6858000"/>
                </a:lnTo>
                <a:lnTo>
                  <a:pt x="0" y="6858000"/>
                </a:lnTo>
                <a:close/>
              </a:path>
            </a:pathLst>
          </a:custGeom>
          <a:noFill/>
        </p:spPr>
      </p:pic>
      <p:sp>
        <p:nvSpPr>
          <p:cNvPr id="2" name="Rubrik 1">
            <a:extLst>
              <a:ext uri="{FF2B5EF4-FFF2-40B4-BE49-F238E27FC236}">
                <a16:creationId xmlns:a16="http://schemas.microsoft.com/office/drawing/2014/main" id="{74206F93-58CE-1D77-7016-3CD29A5496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73189" y="2135802"/>
            <a:ext cx="4761918" cy="2387600"/>
          </a:xfrm>
        </p:spPr>
        <p:txBody>
          <a:bodyPr anchor="b">
            <a:normAutofit/>
          </a:bodyPr>
          <a:lstStyle/>
          <a:p>
            <a:r>
              <a:rPr lang="sv-SE" dirty="0"/>
              <a:t>EU:s mediefrihets- förordning (EMFA)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FDBADE07-6262-9694-ADF4-AC2BFB013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3189" y="4688841"/>
            <a:ext cx="4761918" cy="1003007"/>
          </a:xfrm>
        </p:spPr>
        <p:txBody>
          <a:bodyPr>
            <a:normAutofit/>
          </a:bodyPr>
          <a:lstStyle/>
          <a:p>
            <a:r>
              <a:rPr lang="sv-SE" dirty="0"/>
              <a:t>Stärka mediemångfalden och det redaktionella oberoendet inom EU</a:t>
            </a:r>
          </a:p>
        </p:txBody>
      </p:sp>
      <p:pic>
        <p:nvPicPr>
          <p:cNvPr id="6" name="Bildobjekt 5" descr="En bild som visar text, Publikation, inomhus, bok&#10;&#10;AI-genererat innehåll kan vara felaktigt.">
            <a:extLst>
              <a:ext uri="{FF2B5EF4-FFF2-40B4-BE49-F238E27FC236}">
                <a16:creationId xmlns:a16="http://schemas.microsoft.com/office/drawing/2014/main" id="{833C5DC6-D6EB-B96C-3C34-E0FFC71ED6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6092825" y="0"/>
            <a:ext cx="60991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0764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 descr="En bild som visar stjärna, flagga, blå, Electric blue&#10;&#10;AI-genererat innehåll kan vara felaktigt.">
            <a:extLst>
              <a:ext uri="{FF2B5EF4-FFF2-40B4-BE49-F238E27FC236}">
                <a16:creationId xmlns:a16="http://schemas.microsoft.com/office/drawing/2014/main" id="{B971DA63-BCC4-391D-349B-5E23B9398B2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3769" r="17089"/>
          <a:stretch>
            <a:fillRect/>
          </a:stretch>
        </p:blipFill>
        <p:spPr>
          <a:xfrm>
            <a:off x="6092825" y="10"/>
            <a:ext cx="6099175" cy="6857990"/>
          </a:xfrm>
          <a:custGeom>
            <a:avLst/>
            <a:gdLst>
              <a:gd name="connsiteX0" fmla="*/ 0 w 6099175"/>
              <a:gd name="connsiteY0" fmla="*/ 0 h 6858000"/>
              <a:gd name="connsiteX1" fmla="*/ 1315 w 6099175"/>
              <a:gd name="connsiteY1" fmla="*/ 0 h 6858000"/>
              <a:gd name="connsiteX2" fmla="*/ 1315 w 6099175"/>
              <a:gd name="connsiteY2" fmla="*/ 2490082 h 6858000"/>
              <a:gd name="connsiteX3" fmla="*/ 103099 w 6099175"/>
              <a:gd name="connsiteY3" fmla="*/ 2485169 h 6858000"/>
              <a:gd name="connsiteX4" fmla="*/ 1275177 w 6099175"/>
              <a:gd name="connsiteY4" fmla="*/ 1243688 h 6858000"/>
              <a:gd name="connsiteX5" fmla="*/ 103099 w 6099175"/>
              <a:gd name="connsiteY5" fmla="*/ 2207 h 6858000"/>
              <a:gd name="connsiteX6" fmla="*/ 57381 w 6099175"/>
              <a:gd name="connsiteY6" fmla="*/ 0 h 6858000"/>
              <a:gd name="connsiteX7" fmla="*/ 6099175 w 6099175"/>
              <a:gd name="connsiteY7" fmla="*/ 0 h 6858000"/>
              <a:gd name="connsiteX8" fmla="*/ 6099175 w 6099175"/>
              <a:gd name="connsiteY8" fmla="*/ 6858000 h 6858000"/>
              <a:gd name="connsiteX9" fmla="*/ 0 w 6099175"/>
              <a:gd name="connsiteY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099175" h="6858000">
                <a:moveTo>
                  <a:pt x="0" y="0"/>
                </a:moveTo>
                <a:lnTo>
                  <a:pt x="1315" y="0"/>
                </a:lnTo>
                <a:lnTo>
                  <a:pt x="1315" y="2490082"/>
                </a:lnTo>
                <a:lnTo>
                  <a:pt x="103099" y="2485169"/>
                </a:lnTo>
                <a:cubicBezTo>
                  <a:pt x="761438" y="2421263"/>
                  <a:pt x="1275177" y="1889822"/>
                  <a:pt x="1275177" y="1243688"/>
                </a:cubicBezTo>
                <a:cubicBezTo>
                  <a:pt x="1275177" y="597554"/>
                  <a:pt x="761438" y="66113"/>
                  <a:pt x="103099" y="2207"/>
                </a:cubicBezTo>
                <a:lnTo>
                  <a:pt x="57381" y="0"/>
                </a:lnTo>
                <a:lnTo>
                  <a:pt x="6099175" y="0"/>
                </a:lnTo>
                <a:lnTo>
                  <a:pt x="6099175" y="6858000"/>
                </a:lnTo>
                <a:lnTo>
                  <a:pt x="0" y="6858000"/>
                </a:lnTo>
                <a:close/>
              </a:path>
            </a:pathLst>
          </a:custGeom>
          <a:noFill/>
        </p:spPr>
      </p:pic>
      <p:sp>
        <p:nvSpPr>
          <p:cNvPr id="2" name="Rubrik 1">
            <a:extLst>
              <a:ext uri="{FF2B5EF4-FFF2-40B4-BE49-F238E27FC236}">
                <a16:creationId xmlns:a16="http://schemas.microsoft.com/office/drawing/2014/main" id="{DAA5317E-06F5-F69D-408E-9E0BE1D24D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73189" y="2169159"/>
            <a:ext cx="4761918" cy="1475402"/>
          </a:xfrm>
        </p:spPr>
        <p:txBody>
          <a:bodyPr anchor="b">
            <a:normAutofit fontScale="90000"/>
          </a:bodyPr>
          <a:lstStyle/>
          <a:p>
            <a:br>
              <a:rPr lang="sv-SE" sz="1600" dirty="0"/>
            </a:br>
            <a:br>
              <a:rPr lang="sv-SE" sz="1600" dirty="0"/>
            </a:br>
            <a:r>
              <a:rPr lang="sv-SE" sz="2000" dirty="0"/>
              <a:t>Varför behövs en mediefrihetsförordning just nu?</a:t>
            </a:r>
            <a:br>
              <a:rPr lang="sv-SE" sz="1600" dirty="0"/>
            </a:br>
            <a:br>
              <a:rPr lang="sv-SE" sz="1600" dirty="0"/>
            </a:br>
            <a:r>
              <a:rPr lang="sv-SE" sz="1600" i="1" dirty="0"/>
              <a:t>Ett led</a:t>
            </a:r>
            <a:r>
              <a:rPr lang="sv-SE" sz="1600" b="0" i="1" dirty="0">
                <a:effectLst/>
              </a:rPr>
              <a:t> i EU:s handlingsplan för demokrati att </a:t>
            </a:r>
            <a:r>
              <a:rPr lang="sv-SE" sz="1600" b="0" i="1" dirty="0"/>
              <a:t>främja demokratisk delaktighet, bekämpa desinformation och stödja mediernas frihet och mångfald</a:t>
            </a:r>
            <a:br>
              <a:rPr lang="sv-SE" sz="1600" i="1" dirty="0"/>
            </a:br>
            <a:endParaRPr lang="sv-SE" sz="1600" i="1" dirty="0"/>
          </a:p>
        </p:txBody>
      </p:sp>
      <p:sp>
        <p:nvSpPr>
          <p:cNvPr id="5" name="Platshållare för innehåll 2">
            <a:extLst>
              <a:ext uri="{FF2B5EF4-FFF2-40B4-BE49-F238E27FC236}">
                <a16:creationId xmlns:a16="http://schemas.microsoft.com/office/drawing/2014/main" id="{C00075E3-E47C-847D-CB25-A1258DD3F8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3189" y="3857625"/>
            <a:ext cx="4761918" cy="1834223"/>
          </a:xfrm>
        </p:spPr>
        <p:txBody>
          <a:bodyPr>
            <a:normAutofit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sz="1600" dirty="0"/>
              <a:t>Oroväckande tendenser till försämrade villkor för medier och journalister inom vissa EU-länder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sz="1600" dirty="0"/>
              <a:t>Stärka mediemångfalden och det redaktionella oberoendet inom EU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sz="1600" dirty="0"/>
              <a:t>Främja medborgarnas demokratiska delaktighet och motverka desinformation </a:t>
            </a:r>
          </a:p>
          <a:p>
            <a:endParaRPr lang="sv-SE" sz="1000" dirty="0"/>
          </a:p>
        </p:txBody>
      </p:sp>
    </p:spTree>
    <p:extLst>
      <p:ext uri="{BB962C8B-B14F-4D97-AF65-F5344CB8AC3E}">
        <p14:creationId xmlns:p14="http://schemas.microsoft.com/office/powerpoint/2010/main" val="23819004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CBE47557-98DA-655B-4C47-B9FE85CE88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European</a:t>
            </a:r>
            <a:r>
              <a:rPr lang="sv-SE" dirty="0"/>
              <a:t> Media </a:t>
            </a:r>
            <a:r>
              <a:rPr lang="sv-SE" dirty="0" err="1"/>
              <a:t>Freedom</a:t>
            </a:r>
            <a:r>
              <a:rPr lang="sv-SE" dirty="0"/>
              <a:t> </a:t>
            </a:r>
            <a:r>
              <a:rPr lang="sv-SE" dirty="0" err="1"/>
              <a:t>Act</a:t>
            </a:r>
            <a:r>
              <a:rPr lang="sv-SE" dirty="0"/>
              <a:t> (EMFA)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7C9545EC-FC97-E54F-FD7D-4779B0BA10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sv-SE" dirty="0"/>
          </a:p>
          <a:p>
            <a:r>
              <a:rPr lang="sv-SE" sz="2100" dirty="0"/>
              <a:t>Nya regler för att skydda mediernas mångfald och oberoende.
Medborgarnas rätt att få tillgång till ett flertal redaktionellt oberoende medieinnehåll.</a:t>
            </a:r>
          </a:p>
          <a:p>
            <a:r>
              <a:rPr lang="sv-SE" sz="2100" b="1" dirty="0"/>
              <a:t>Harmonisering av de nationella mediereglerna</a:t>
            </a:r>
          </a:p>
          <a:p>
            <a:pPr marL="342900" indent="-342900">
              <a:buFont typeface="Wingdings" panose="05000000000000000000" pitchFamily="2" charset="2"/>
              <a:buChar char="à"/>
            </a:pPr>
            <a:r>
              <a:rPr lang="sv-SE" sz="2100" dirty="0">
                <a:sym typeface="Wingdings" panose="05000000000000000000" pitchFamily="2" charset="2"/>
              </a:rPr>
              <a:t>Medieföretag ska kunna verka inom EU på samma villkor</a:t>
            </a:r>
            <a:endParaRPr lang="sv-SE" sz="2100" dirty="0"/>
          </a:p>
          <a:p>
            <a:r>
              <a:rPr lang="sv-SE" sz="2100" b="1" dirty="0"/>
              <a:t>Medieföretag får både rättigheter och skyldigheter</a:t>
            </a:r>
          </a:p>
          <a:p>
            <a:pPr marL="342900" indent="-342900">
              <a:buFont typeface="Wingdings" panose="05000000000000000000" pitchFamily="2" charset="2"/>
              <a:buChar char="à"/>
            </a:pPr>
            <a:r>
              <a:rPr lang="sv-SE" sz="2100" dirty="0">
                <a:sym typeface="Wingdings" panose="05000000000000000000" pitchFamily="2" charset="2"/>
              </a:rPr>
              <a:t>Bedriva oberoende verksamhet</a:t>
            </a:r>
          </a:p>
          <a:p>
            <a:pPr marL="342900" indent="-342900">
              <a:buFont typeface="Wingdings" panose="05000000000000000000" pitchFamily="2" charset="2"/>
              <a:buChar char="à"/>
            </a:pPr>
            <a:r>
              <a:rPr lang="sv-SE" sz="2100" dirty="0">
                <a:sym typeface="Wingdings" panose="05000000000000000000" pitchFamily="2" charset="2"/>
              </a:rPr>
              <a:t>Främja transparens </a:t>
            </a:r>
            <a:endParaRPr lang="sv-SE" sz="2100" dirty="0"/>
          </a:p>
          <a:p>
            <a:endParaRPr lang="sv-SE" dirty="0"/>
          </a:p>
        </p:txBody>
      </p:sp>
      <p:pic>
        <p:nvPicPr>
          <p:cNvPr id="18" name="Platshållare för innehåll 17">
            <a:extLst>
              <a:ext uri="{FF2B5EF4-FFF2-40B4-BE49-F238E27FC236}">
                <a16:creationId xmlns:a16="http://schemas.microsoft.com/office/drawing/2014/main" id="{6BF77D07-D3E0-2B10-088F-4DA7E803ABC1}"/>
              </a:ext>
            </a:extLst>
          </p:cNvPr>
          <p:cNvPicPr>
            <a:picLocks noGrp="1" noChangeAspect="1"/>
          </p:cNvPicPr>
          <p:nvPr>
            <p:ph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0639" y="2358422"/>
            <a:ext cx="4937760" cy="3285744"/>
          </a:xfrm>
        </p:spPr>
      </p:pic>
    </p:spTree>
    <p:extLst>
      <p:ext uri="{BB962C8B-B14F-4D97-AF65-F5344CB8AC3E}">
        <p14:creationId xmlns:p14="http://schemas.microsoft.com/office/powerpoint/2010/main" val="13630902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1CCB2482-107E-0E06-83AB-F9F769CF63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7120" y="518160"/>
            <a:ext cx="9174480" cy="1213254"/>
          </a:xfrm>
        </p:spPr>
        <p:txBody>
          <a:bodyPr anchor="ctr">
            <a:normAutofit/>
          </a:bodyPr>
          <a:lstStyle/>
          <a:p>
            <a:r>
              <a:rPr lang="en-US" dirty="0"/>
              <a:t>Vad </a:t>
            </a:r>
            <a:r>
              <a:rPr lang="en-US" dirty="0" err="1"/>
              <a:t>innehåller</a:t>
            </a:r>
            <a:r>
              <a:rPr lang="en-US" dirty="0"/>
              <a:t> </a:t>
            </a:r>
            <a:r>
              <a:rPr lang="en-US" dirty="0" err="1"/>
              <a:t>förordningen</a:t>
            </a:r>
            <a:r>
              <a:rPr lang="en-US" dirty="0"/>
              <a:t>?</a:t>
            </a:r>
          </a:p>
        </p:txBody>
      </p:sp>
      <p:graphicFrame>
        <p:nvGraphicFramePr>
          <p:cNvPr id="16" name="Content Placeholder 2">
            <a:extLst>
              <a:ext uri="{FF2B5EF4-FFF2-40B4-BE49-F238E27FC236}">
                <a16:creationId xmlns:a16="http://schemas.microsoft.com/office/drawing/2014/main" id="{CE9FA339-6ED8-DD68-4C59-AC4D80B756E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56338245"/>
              </p:ext>
            </p:extLst>
          </p:nvPr>
        </p:nvGraphicFramePr>
        <p:xfrm>
          <a:off x="1087120" y="1968499"/>
          <a:ext cx="9174480" cy="42084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6658092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FA6855F8-F1C6-985C-52D0-A0B67B227A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7120" y="518160"/>
            <a:ext cx="9174480" cy="1213254"/>
          </a:xfrm>
        </p:spPr>
        <p:txBody>
          <a:bodyPr anchor="ctr">
            <a:normAutofit/>
          </a:bodyPr>
          <a:lstStyle/>
          <a:p>
            <a:r>
              <a:rPr lang="sv-SE" dirty="0"/>
              <a:t>När börjar reglerna gälla?</a:t>
            </a:r>
          </a:p>
        </p:txBody>
      </p:sp>
      <p:graphicFrame>
        <p:nvGraphicFramePr>
          <p:cNvPr id="5" name="Platshållare för innehåll 2">
            <a:extLst>
              <a:ext uri="{FF2B5EF4-FFF2-40B4-BE49-F238E27FC236}">
                <a16:creationId xmlns:a16="http://schemas.microsoft.com/office/drawing/2014/main" id="{026071C5-1D26-B42D-1D08-B0284D772A6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48810237"/>
              </p:ext>
            </p:extLst>
          </p:nvPr>
        </p:nvGraphicFramePr>
        <p:xfrm>
          <a:off x="1087120" y="1968499"/>
          <a:ext cx="9174480" cy="42084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3268484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387906D0-FE8F-1CBC-5675-1F0C38270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7120" y="518160"/>
            <a:ext cx="9174480" cy="1213254"/>
          </a:xfrm>
        </p:spPr>
        <p:txBody>
          <a:bodyPr anchor="ctr">
            <a:normAutofit/>
          </a:bodyPr>
          <a:lstStyle/>
          <a:p>
            <a:r>
              <a:rPr lang="sv-SE" dirty="0"/>
              <a:t>Vem påverkas av mediefrihetsförordningen?</a:t>
            </a:r>
          </a:p>
        </p:txBody>
      </p:sp>
      <p:graphicFrame>
        <p:nvGraphicFramePr>
          <p:cNvPr id="5" name="Platshållare för innehåll 2">
            <a:extLst>
              <a:ext uri="{FF2B5EF4-FFF2-40B4-BE49-F238E27FC236}">
                <a16:creationId xmlns:a16="http://schemas.microsoft.com/office/drawing/2014/main" id="{D6864E47-0F63-1E10-9816-1B5ADDECDE8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33932682"/>
              </p:ext>
            </p:extLst>
          </p:nvPr>
        </p:nvGraphicFramePr>
        <p:xfrm>
          <a:off x="1087120" y="1968499"/>
          <a:ext cx="9174480" cy="42084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7426930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C9039C4D-DE8C-C0AC-B996-04C256BF63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8989" y="518160"/>
            <a:ext cx="9122611" cy="796577"/>
          </a:xfrm>
        </p:spPr>
        <p:txBody>
          <a:bodyPr lIns="91440" tIns="45720" rIns="91440" bIns="45720" anchor="ctr">
            <a:normAutofit fontScale="90000"/>
          </a:bodyPr>
          <a:lstStyle/>
          <a:p>
            <a:r>
              <a:rPr lang="sv-SE" dirty="0">
                <a:cs typeface="Arial"/>
              </a:rPr>
              <a:t>Nya uppgifter för Mediemyndigheten - EMFA</a:t>
            </a:r>
          </a:p>
        </p:txBody>
      </p:sp>
      <p:sp>
        <p:nvSpPr>
          <p:cNvPr id="5" name="Rektangel: rundade hörn 4">
            <a:extLst>
              <a:ext uri="{FF2B5EF4-FFF2-40B4-BE49-F238E27FC236}">
                <a16:creationId xmlns:a16="http://schemas.microsoft.com/office/drawing/2014/main" id="{2299743F-456A-644C-0896-B8B10013B5BE}"/>
              </a:ext>
            </a:extLst>
          </p:cNvPr>
          <p:cNvSpPr/>
          <p:nvPr/>
        </p:nvSpPr>
        <p:spPr>
          <a:xfrm>
            <a:off x="1315453" y="1314737"/>
            <a:ext cx="9557082" cy="3257263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 sz="2600" dirty="0">
                <a:solidFill>
                  <a:schemeClr val="tx1"/>
                </a:solidFill>
                <a:cs typeface="Arial"/>
              </a:rPr>
              <a:t>Bedöma koncentrationer på mediemarknaden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 sz="2600" dirty="0">
                <a:solidFill>
                  <a:schemeClr val="tx1"/>
                </a:solidFill>
                <a:cs typeface="Arial"/>
              </a:rPr>
              <a:t>Övervaka att medier informerar allmänheten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 sz="2600" dirty="0">
                <a:solidFill>
                  <a:schemeClr val="tx1"/>
                </a:solidFill>
                <a:cs typeface="Arial"/>
              </a:rPr>
              <a:t>Tillhandahålla databas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 sz="2600" dirty="0">
                <a:solidFill>
                  <a:schemeClr val="tx1"/>
                </a:solidFill>
                <a:cs typeface="Arial"/>
              </a:rPr>
              <a:t>Rapportera om </a:t>
            </a:r>
            <a:r>
              <a:rPr lang="sv-SE" sz="2600" dirty="0">
                <a:solidFill>
                  <a:schemeClr val="tx1"/>
                </a:solidFill>
              </a:rPr>
              <a:t>statlig annonsering</a:t>
            </a:r>
            <a:r>
              <a:rPr lang="sv-SE" sz="2600" dirty="0">
                <a:solidFill>
                  <a:schemeClr val="tx1"/>
                </a:solidFill>
                <a:cs typeface="Arial"/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 sz="2600" dirty="0">
                <a:solidFill>
                  <a:schemeClr val="tx1"/>
                </a:solidFill>
                <a:cs typeface="Arial"/>
              </a:rPr>
              <a:t>Säkerställa oberoendet för public service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 sz="2600" dirty="0">
                <a:solidFill>
                  <a:schemeClr val="tx1"/>
                </a:solidFill>
                <a:cs typeface="Arial"/>
              </a:rPr>
              <a:t>Uppmuntra uppförandekoder för publikmätningssystem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 sz="2600" dirty="0">
                <a:solidFill>
                  <a:schemeClr val="tx1"/>
                </a:solidFill>
                <a:cs typeface="Arial"/>
              </a:rPr>
              <a:t>Säkerställa rätt för användare att ändra inställningar</a:t>
            </a:r>
          </a:p>
        </p:txBody>
      </p:sp>
      <p:sp>
        <p:nvSpPr>
          <p:cNvPr id="3" name="Rektangel: rundade hörn 2">
            <a:extLst>
              <a:ext uri="{FF2B5EF4-FFF2-40B4-BE49-F238E27FC236}">
                <a16:creationId xmlns:a16="http://schemas.microsoft.com/office/drawing/2014/main" id="{AB92B30A-519A-B73D-E0D1-DA2A63F15013}"/>
              </a:ext>
            </a:extLst>
          </p:cNvPr>
          <p:cNvSpPr/>
          <p:nvPr/>
        </p:nvSpPr>
        <p:spPr>
          <a:xfrm>
            <a:off x="1315453" y="4684295"/>
            <a:ext cx="9709482" cy="1098884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sv-SE" sz="2600" b="1" dirty="0">
                <a:solidFill>
                  <a:schemeClr val="tx1"/>
                </a:solidFill>
                <a:cs typeface="Arial"/>
              </a:rPr>
              <a:t>Delta i Europeiska medienämnden (Media Board)</a:t>
            </a:r>
          </a:p>
        </p:txBody>
      </p:sp>
    </p:spTree>
    <p:extLst>
      <p:ext uri="{BB962C8B-B14F-4D97-AF65-F5344CB8AC3E}">
        <p14:creationId xmlns:p14="http://schemas.microsoft.com/office/powerpoint/2010/main" val="32289760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Vita pilar som målats på asfalten">
            <a:extLst>
              <a:ext uri="{FF2B5EF4-FFF2-40B4-BE49-F238E27FC236}">
                <a16:creationId xmlns:a16="http://schemas.microsoft.com/office/drawing/2014/main" id="{A3B23A96-5DC1-4C41-9DD8-1DCB57735C5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0021" r="21058" b="-1"/>
          <a:stretch>
            <a:fillRect/>
          </a:stretch>
        </p:blipFill>
        <p:spPr>
          <a:xfrm>
            <a:off x="6092825" y="10"/>
            <a:ext cx="6099175" cy="6857990"/>
          </a:xfrm>
          <a:custGeom>
            <a:avLst/>
            <a:gdLst>
              <a:gd name="connsiteX0" fmla="*/ 0 w 6099175"/>
              <a:gd name="connsiteY0" fmla="*/ 0 h 6858000"/>
              <a:gd name="connsiteX1" fmla="*/ 1315 w 6099175"/>
              <a:gd name="connsiteY1" fmla="*/ 0 h 6858000"/>
              <a:gd name="connsiteX2" fmla="*/ 1315 w 6099175"/>
              <a:gd name="connsiteY2" fmla="*/ 2490082 h 6858000"/>
              <a:gd name="connsiteX3" fmla="*/ 103099 w 6099175"/>
              <a:gd name="connsiteY3" fmla="*/ 2485169 h 6858000"/>
              <a:gd name="connsiteX4" fmla="*/ 1275177 w 6099175"/>
              <a:gd name="connsiteY4" fmla="*/ 1243688 h 6858000"/>
              <a:gd name="connsiteX5" fmla="*/ 103099 w 6099175"/>
              <a:gd name="connsiteY5" fmla="*/ 2207 h 6858000"/>
              <a:gd name="connsiteX6" fmla="*/ 57381 w 6099175"/>
              <a:gd name="connsiteY6" fmla="*/ 0 h 6858000"/>
              <a:gd name="connsiteX7" fmla="*/ 6099175 w 6099175"/>
              <a:gd name="connsiteY7" fmla="*/ 0 h 6858000"/>
              <a:gd name="connsiteX8" fmla="*/ 6099175 w 6099175"/>
              <a:gd name="connsiteY8" fmla="*/ 6858000 h 6858000"/>
              <a:gd name="connsiteX9" fmla="*/ 0 w 6099175"/>
              <a:gd name="connsiteY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099175" h="6858000">
                <a:moveTo>
                  <a:pt x="0" y="0"/>
                </a:moveTo>
                <a:lnTo>
                  <a:pt x="1315" y="0"/>
                </a:lnTo>
                <a:lnTo>
                  <a:pt x="1315" y="2490082"/>
                </a:lnTo>
                <a:lnTo>
                  <a:pt x="103099" y="2485169"/>
                </a:lnTo>
                <a:cubicBezTo>
                  <a:pt x="761438" y="2421263"/>
                  <a:pt x="1275177" y="1889822"/>
                  <a:pt x="1275177" y="1243688"/>
                </a:cubicBezTo>
                <a:cubicBezTo>
                  <a:pt x="1275177" y="597554"/>
                  <a:pt x="761438" y="66113"/>
                  <a:pt x="103099" y="2207"/>
                </a:cubicBezTo>
                <a:lnTo>
                  <a:pt x="57381" y="0"/>
                </a:lnTo>
                <a:lnTo>
                  <a:pt x="6099175" y="0"/>
                </a:lnTo>
                <a:lnTo>
                  <a:pt x="6099175" y="6858000"/>
                </a:lnTo>
                <a:lnTo>
                  <a:pt x="0" y="6858000"/>
                </a:lnTo>
                <a:close/>
              </a:path>
            </a:pathLst>
          </a:custGeom>
          <a:noFill/>
        </p:spPr>
      </p:pic>
      <p:sp>
        <p:nvSpPr>
          <p:cNvPr id="2" name="Rubrik 1">
            <a:extLst>
              <a:ext uri="{FF2B5EF4-FFF2-40B4-BE49-F238E27FC236}">
                <a16:creationId xmlns:a16="http://schemas.microsoft.com/office/drawing/2014/main" id="{B1021C1B-8864-9570-68DD-F5CA854819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73189" y="2135802"/>
            <a:ext cx="4761918" cy="2387600"/>
          </a:xfrm>
        </p:spPr>
        <p:txBody>
          <a:bodyPr anchor="b">
            <a:normAutofit/>
          </a:bodyPr>
          <a:lstStyle/>
          <a:p>
            <a:r>
              <a:rPr lang="sv-SE" dirty="0"/>
              <a:t>Nya regler för märkning av politisk reklam (TTPA)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8A31958D-65C9-06C3-81B0-8B036347E1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3189" y="4688841"/>
            <a:ext cx="4761918" cy="1003007"/>
          </a:xfrm>
        </p:spPr>
        <p:txBody>
          <a:bodyPr>
            <a:normAutofit/>
          </a:bodyPr>
          <a:lstStyle/>
          <a:p>
            <a:r>
              <a:rPr lang="sv-SE" dirty="0"/>
              <a:t>Anna Dingertz</a:t>
            </a:r>
          </a:p>
        </p:txBody>
      </p:sp>
    </p:spTree>
    <p:extLst>
      <p:ext uri="{BB962C8B-B14F-4D97-AF65-F5344CB8AC3E}">
        <p14:creationId xmlns:p14="http://schemas.microsoft.com/office/powerpoint/2010/main" val="33185211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CDE9FAF8-2AEE-B24B-712D-B2E5008F10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Mediemyndigheten</a:t>
            </a:r>
          </a:p>
        </p:txBody>
      </p:sp>
      <p:cxnSp>
        <p:nvCxnSpPr>
          <p:cNvPr id="4" name="Rak koppling 3">
            <a:extLst>
              <a:ext uri="{FF2B5EF4-FFF2-40B4-BE49-F238E27FC236}">
                <a16:creationId xmlns:a16="http://schemas.microsoft.com/office/drawing/2014/main" id="{7E952CE7-D18B-4826-AFE4-A0434FCE315F}"/>
              </a:ext>
            </a:extLst>
          </p:cNvPr>
          <p:cNvCxnSpPr>
            <a:cxnSpLocks/>
          </p:cNvCxnSpPr>
          <p:nvPr/>
        </p:nvCxnSpPr>
        <p:spPr>
          <a:xfrm>
            <a:off x="857250" y="3435350"/>
            <a:ext cx="10229850" cy="0"/>
          </a:xfrm>
          <a:prstGeom prst="line">
            <a:avLst/>
          </a:prstGeom>
          <a:ln w="28575">
            <a:solidFill>
              <a:srgbClr val="BDA6A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Grupp 48">
            <a:extLst>
              <a:ext uri="{FF2B5EF4-FFF2-40B4-BE49-F238E27FC236}">
                <a16:creationId xmlns:a16="http://schemas.microsoft.com/office/drawing/2014/main" id="{08E1A0A9-89C4-07AB-5DFA-BCEC45BE2068}"/>
              </a:ext>
            </a:extLst>
          </p:cNvPr>
          <p:cNvGrpSpPr/>
          <p:nvPr/>
        </p:nvGrpSpPr>
        <p:grpSpPr>
          <a:xfrm>
            <a:off x="1726112" y="2975031"/>
            <a:ext cx="1844977" cy="2353542"/>
            <a:chOff x="1078412" y="3279831"/>
            <a:chExt cx="1844977" cy="2353542"/>
          </a:xfrm>
        </p:grpSpPr>
        <p:grpSp>
          <p:nvGrpSpPr>
            <p:cNvPr id="20" name="Grupp 19">
              <a:extLst>
                <a:ext uri="{FF2B5EF4-FFF2-40B4-BE49-F238E27FC236}">
                  <a16:creationId xmlns:a16="http://schemas.microsoft.com/office/drawing/2014/main" id="{99E4BC49-3F79-ACDE-0CA7-9844D7AB2E92}"/>
                </a:ext>
              </a:extLst>
            </p:cNvPr>
            <p:cNvGrpSpPr/>
            <p:nvPr/>
          </p:nvGrpSpPr>
          <p:grpSpPr>
            <a:xfrm>
              <a:off x="1078412" y="3279831"/>
              <a:ext cx="1844977" cy="2353542"/>
              <a:chOff x="2310312" y="3597331"/>
              <a:chExt cx="1844977" cy="2353542"/>
            </a:xfrm>
          </p:grpSpPr>
          <p:sp>
            <p:nvSpPr>
              <p:cNvPr id="17" name="textruta 16">
                <a:extLst>
                  <a:ext uri="{FF2B5EF4-FFF2-40B4-BE49-F238E27FC236}">
                    <a16:creationId xmlns:a16="http://schemas.microsoft.com/office/drawing/2014/main" id="{E24DA560-7F82-D43F-CE77-2F3F76DF20C4}"/>
                  </a:ext>
                </a:extLst>
              </p:cNvPr>
              <p:cNvSpPr txBox="1"/>
              <p:nvPr/>
            </p:nvSpPr>
            <p:spPr>
              <a:xfrm>
                <a:off x="2463800" y="4673600"/>
                <a:ext cx="1691489" cy="127727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z="1100" b="1" dirty="0"/>
                  <a:t>Myndigheten för </a:t>
                </a:r>
                <a:br>
                  <a:rPr lang="sv-SE" sz="1100" b="1" dirty="0"/>
                </a:br>
                <a:r>
                  <a:rPr lang="sv-SE" sz="1100" b="1" dirty="0"/>
                  <a:t>radio och tv (MRTV) </a:t>
                </a:r>
                <a:br>
                  <a:rPr lang="sv-SE" sz="1100" b="1" dirty="0"/>
                </a:br>
                <a:r>
                  <a:rPr lang="sv-SE" sz="1100" b="1" dirty="0"/>
                  <a:t>bildades när Radio- </a:t>
                </a:r>
                <a:br>
                  <a:rPr lang="sv-SE" sz="1100" b="1" dirty="0"/>
                </a:br>
                <a:r>
                  <a:rPr lang="sv-SE" sz="1100" b="1" dirty="0"/>
                  <a:t>och tv-verket och </a:t>
                </a:r>
                <a:br>
                  <a:rPr lang="sv-SE" sz="1100" b="1" dirty="0"/>
                </a:br>
                <a:r>
                  <a:rPr lang="sv-SE" sz="1100" b="1" dirty="0"/>
                  <a:t>granskningsnämnden </a:t>
                </a:r>
                <a:br>
                  <a:rPr lang="sv-SE" sz="1100" b="1" dirty="0"/>
                </a:br>
                <a:r>
                  <a:rPr lang="sv-SE" sz="1100" b="1" dirty="0"/>
                  <a:t>slogs samman</a:t>
                </a:r>
              </a:p>
              <a:p>
                <a:endParaRPr lang="sv-SE" sz="1100" b="1" dirty="0"/>
              </a:p>
            </p:txBody>
          </p:sp>
          <p:grpSp>
            <p:nvGrpSpPr>
              <p:cNvPr id="19" name="Grupp 18">
                <a:extLst>
                  <a:ext uri="{FF2B5EF4-FFF2-40B4-BE49-F238E27FC236}">
                    <a16:creationId xmlns:a16="http://schemas.microsoft.com/office/drawing/2014/main" id="{AB218E5B-D75C-1173-DF6F-0B5F5C61196F}"/>
                  </a:ext>
                </a:extLst>
              </p:cNvPr>
              <p:cNvGrpSpPr/>
              <p:nvPr/>
            </p:nvGrpSpPr>
            <p:grpSpPr>
              <a:xfrm>
                <a:off x="2310312" y="3597331"/>
                <a:ext cx="877388" cy="974667"/>
                <a:chOff x="2310312" y="3597331"/>
                <a:chExt cx="877388" cy="974667"/>
              </a:xfrm>
            </p:grpSpPr>
            <p:grpSp>
              <p:nvGrpSpPr>
                <p:cNvPr id="15" name="Grupp 14">
                  <a:extLst>
                    <a:ext uri="{FF2B5EF4-FFF2-40B4-BE49-F238E27FC236}">
                      <a16:creationId xmlns:a16="http://schemas.microsoft.com/office/drawing/2014/main" id="{2AB9566D-04B4-4956-8741-75B47D091245}"/>
                    </a:ext>
                  </a:extLst>
                </p:cNvPr>
                <p:cNvGrpSpPr/>
                <p:nvPr/>
              </p:nvGrpSpPr>
              <p:grpSpPr>
                <a:xfrm>
                  <a:off x="2310312" y="3597331"/>
                  <a:ext cx="877388" cy="631771"/>
                  <a:chOff x="2564312" y="3798161"/>
                  <a:chExt cx="477965" cy="344163"/>
                </a:xfrm>
              </p:grpSpPr>
              <p:sp>
                <p:nvSpPr>
                  <p:cNvPr id="12" name="Frihandsfigur: Form 11">
                    <a:extLst>
                      <a:ext uri="{FF2B5EF4-FFF2-40B4-BE49-F238E27FC236}">
                        <a16:creationId xmlns:a16="http://schemas.microsoft.com/office/drawing/2014/main" id="{F4B929AF-3781-453F-6A9A-73A51D76CBE1}"/>
                      </a:ext>
                    </a:extLst>
                  </p:cNvPr>
                  <p:cNvSpPr/>
                  <p:nvPr/>
                </p:nvSpPr>
                <p:spPr>
                  <a:xfrm>
                    <a:off x="2564312" y="3798161"/>
                    <a:ext cx="477965" cy="244249"/>
                  </a:xfrm>
                  <a:custGeom>
                    <a:avLst/>
                    <a:gdLst>
                      <a:gd name="connsiteX0" fmla="*/ 2059634 w 4119269"/>
                      <a:gd name="connsiteY0" fmla="*/ 0 h 2105025"/>
                      <a:gd name="connsiteX1" fmla="*/ 4111150 w 4119269"/>
                      <a:gd name="connsiteY1" fmla="*/ 1936830 h 2105025"/>
                      <a:gd name="connsiteX2" fmla="*/ 4119269 w 4119269"/>
                      <a:gd name="connsiteY2" fmla="*/ 2105025 h 2105025"/>
                      <a:gd name="connsiteX3" fmla="*/ 0 w 4119269"/>
                      <a:gd name="connsiteY3" fmla="*/ 2105025 h 2105025"/>
                      <a:gd name="connsiteX4" fmla="*/ 8118 w 4119269"/>
                      <a:gd name="connsiteY4" fmla="*/ 1936830 h 2105025"/>
                      <a:gd name="connsiteX5" fmla="*/ 2059634 w 4119269"/>
                      <a:gd name="connsiteY5" fmla="*/ 0 h 21050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119269" h="2105025">
                        <a:moveTo>
                          <a:pt x="2059634" y="0"/>
                        </a:moveTo>
                        <a:cubicBezTo>
                          <a:pt x="3127354" y="0"/>
                          <a:pt x="4005547" y="848942"/>
                          <a:pt x="4111150" y="1936830"/>
                        </a:cubicBezTo>
                        <a:lnTo>
                          <a:pt x="4119269" y="2105025"/>
                        </a:lnTo>
                        <a:lnTo>
                          <a:pt x="0" y="2105025"/>
                        </a:lnTo>
                        <a:lnTo>
                          <a:pt x="8118" y="1936830"/>
                        </a:lnTo>
                        <a:cubicBezTo>
                          <a:pt x="113721" y="848942"/>
                          <a:pt x="991915" y="0"/>
                          <a:pt x="2059634" y="0"/>
                        </a:cubicBezTo>
                        <a:close/>
                      </a:path>
                    </a:pathLst>
                  </a:custGeom>
                  <a:solidFill>
                    <a:srgbClr val="F6D167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>
                      <a:lnSpc>
                        <a:spcPts val="2800"/>
                      </a:lnSpc>
                      <a:spcBef>
                        <a:spcPts val="1200"/>
                      </a:spcBef>
                    </a:pPr>
                    <a:r>
                      <a:rPr lang="sv-SE" sz="1600" b="1" dirty="0">
                        <a:solidFill>
                          <a:srgbClr val="4D4D4D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2010</a:t>
                    </a:r>
                    <a:endParaRPr lang="sv-SE" sz="1000" b="1" dirty="0">
                      <a:solidFill>
                        <a:srgbClr val="4D4D4D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cxnSp>
                <p:nvCxnSpPr>
                  <p:cNvPr id="14" name="Rak koppling 13">
                    <a:extLst>
                      <a:ext uri="{FF2B5EF4-FFF2-40B4-BE49-F238E27FC236}">
                        <a16:creationId xmlns:a16="http://schemas.microsoft.com/office/drawing/2014/main" id="{BC13D38A-5CC6-389C-5ADA-B0581F834C1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03294" y="4050732"/>
                    <a:ext cx="0" cy="91592"/>
                  </a:xfrm>
                  <a:prstGeom prst="line">
                    <a:avLst/>
                  </a:prstGeom>
                  <a:ln w="28575">
                    <a:solidFill>
                      <a:srgbClr val="BDA6A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8" name="Frihandsfigur: Form 17">
                  <a:extLst>
                    <a:ext uri="{FF2B5EF4-FFF2-40B4-BE49-F238E27FC236}">
                      <a16:creationId xmlns:a16="http://schemas.microsoft.com/office/drawing/2014/main" id="{120100AB-0FBC-BF3B-B8D5-286F929F23EA}"/>
                    </a:ext>
                  </a:extLst>
                </p:cNvPr>
                <p:cNvSpPr/>
                <p:nvPr/>
              </p:nvSpPr>
              <p:spPr>
                <a:xfrm>
                  <a:off x="2559313" y="4356102"/>
                  <a:ext cx="425186" cy="215896"/>
                </a:xfrm>
                <a:custGeom>
                  <a:avLst/>
                  <a:gdLst>
                    <a:gd name="connsiteX0" fmla="*/ 2059634 w 4119269"/>
                    <a:gd name="connsiteY0" fmla="*/ 0 h 2105025"/>
                    <a:gd name="connsiteX1" fmla="*/ 4111150 w 4119269"/>
                    <a:gd name="connsiteY1" fmla="*/ 1936830 h 2105025"/>
                    <a:gd name="connsiteX2" fmla="*/ 4119269 w 4119269"/>
                    <a:gd name="connsiteY2" fmla="*/ 2105025 h 2105025"/>
                    <a:gd name="connsiteX3" fmla="*/ 0 w 4119269"/>
                    <a:gd name="connsiteY3" fmla="*/ 2105025 h 2105025"/>
                    <a:gd name="connsiteX4" fmla="*/ 8118 w 4119269"/>
                    <a:gd name="connsiteY4" fmla="*/ 1936830 h 2105025"/>
                    <a:gd name="connsiteX5" fmla="*/ 2059634 w 4119269"/>
                    <a:gd name="connsiteY5" fmla="*/ 0 h 2105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119269" h="2105025">
                      <a:moveTo>
                        <a:pt x="2059634" y="0"/>
                      </a:moveTo>
                      <a:cubicBezTo>
                        <a:pt x="3127354" y="0"/>
                        <a:pt x="4005547" y="848942"/>
                        <a:pt x="4111150" y="1936830"/>
                      </a:cubicBezTo>
                      <a:lnTo>
                        <a:pt x="4119269" y="2105025"/>
                      </a:lnTo>
                      <a:lnTo>
                        <a:pt x="0" y="2105025"/>
                      </a:lnTo>
                      <a:lnTo>
                        <a:pt x="8118" y="1936830"/>
                      </a:lnTo>
                      <a:cubicBezTo>
                        <a:pt x="113721" y="848942"/>
                        <a:pt x="991915" y="0"/>
                        <a:pt x="2059634" y="0"/>
                      </a:cubicBezTo>
                      <a:close/>
                    </a:path>
                  </a:pathLst>
                </a:custGeom>
                <a:solidFill>
                  <a:srgbClr val="C8DCD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>
                    <a:lnSpc>
                      <a:spcPts val="2800"/>
                    </a:lnSpc>
                    <a:spcBef>
                      <a:spcPts val="1200"/>
                    </a:spcBef>
                  </a:pPr>
                  <a:endParaRPr lang="sv-SE" sz="1000" b="1" dirty="0">
                    <a:solidFill>
                      <a:srgbClr val="4D4D4D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pic>
          <p:nvPicPr>
            <p:cNvPr id="29" name="Bildobjekt 28" descr="En bild som visar skärmbild, Grafik, design&#10;&#10;Automatiskt genererad beskrivning">
              <a:extLst>
                <a:ext uri="{FF2B5EF4-FFF2-40B4-BE49-F238E27FC236}">
                  <a16:creationId xmlns:a16="http://schemas.microsoft.com/office/drawing/2014/main" id="{157449BC-DAC2-1AA2-DA0D-FFF2352045E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5706" y="4089401"/>
              <a:ext cx="228599" cy="228599"/>
            </a:xfrm>
            <a:prstGeom prst="rect">
              <a:avLst/>
            </a:prstGeom>
          </p:spPr>
        </p:pic>
      </p:grpSp>
      <p:grpSp>
        <p:nvGrpSpPr>
          <p:cNvPr id="39" name="Grupp 38">
            <a:extLst>
              <a:ext uri="{FF2B5EF4-FFF2-40B4-BE49-F238E27FC236}">
                <a16:creationId xmlns:a16="http://schemas.microsoft.com/office/drawing/2014/main" id="{0B39733A-A815-49DF-B110-CC559C4819C8}"/>
              </a:ext>
            </a:extLst>
          </p:cNvPr>
          <p:cNvGrpSpPr/>
          <p:nvPr/>
        </p:nvGrpSpPr>
        <p:grpSpPr>
          <a:xfrm>
            <a:off x="3609115" y="2975031"/>
            <a:ext cx="1513156" cy="1676433"/>
            <a:chOff x="4358415" y="3597331"/>
            <a:chExt cx="1513156" cy="1676433"/>
          </a:xfrm>
        </p:grpSpPr>
        <p:grpSp>
          <p:nvGrpSpPr>
            <p:cNvPr id="21" name="Grupp 20">
              <a:extLst>
                <a:ext uri="{FF2B5EF4-FFF2-40B4-BE49-F238E27FC236}">
                  <a16:creationId xmlns:a16="http://schemas.microsoft.com/office/drawing/2014/main" id="{F4D8857E-9FF4-A378-FDD3-209CE613043E}"/>
                </a:ext>
              </a:extLst>
            </p:cNvPr>
            <p:cNvGrpSpPr/>
            <p:nvPr/>
          </p:nvGrpSpPr>
          <p:grpSpPr>
            <a:xfrm>
              <a:off x="4358415" y="3597331"/>
              <a:ext cx="1513156" cy="1676433"/>
              <a:chOff x="2310312" y="3597331"/>
              <a:chExt cx="1513156" cy="1676433"/>
            </a:xfrm>
          </p:grpSpPr>
          <p:sp>
            <p:nvSpPr>
              <p:cNvPr id="22" name="textruta 21">
                <a:extLst>
                  <a:ext uri="{FF2B5EF4-FFF2-40B4-BE49-F238E27FC236}">
                    <a16:creationId xmlns:a16="http://schemas.microsoft.com/office/drawing/2014/main" id="{F77CCBF9-A3AE-2F24-4149-0F5E59180301}"/>
                  </a:ext>
                </a:extLst>
              </p:cNvPr>
              <p:cNvSpPr txBox="1"/>
              <p:nvPr/>
            </p:nvSpPr>
            <p:spPr>
              <a:xfrm>
                <a:off x="2463800" y="4673600"/>
                <a:ext cx="1359668" cy="6001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z="1100" b="1" dirty="0"/>
                  <a:t>Statens medieråd</a:t>
                </a:r>
                <a:br>
                  <a:rPr lang="sv-SE" sz="1100" b="1" dirty="0"/>
                </a:br>
                <a:r>
                  <a:rPr lang="sv-SE" sz="1100" b="1" dirty="0"/>
                  <a:t>ersatte Statens </a:t>
                </a:r>
                <a:br>
                  <a:rPr lang="sv-SE" sz="1100" b="1" dirty="0"/>
                </a:br>
                <a:r>
                  <a:rPr lang="sv-SE" sz="1100" b="1" dirty="0"/>
                  <a:t>biografbyrå</a:t>
                </a:r>
              </a:p>
            </p:txBody>
          </p:sp>
          <p:grpSp>
            <p:nvGrpSpPr>
              <p:cNvPr id="23" name="Grupp 22">
                <a:extLst>
                  <a:ext uri="{FF2B5EF4-FFF2-40B4-BE49-F238E27FC236}">
                    <a16:creationId xmlns:a16="http://schemas.microsoft.com/office/drawing/2014/main" id="{B51E696C-B9F4-A2B8-A5D9-85A58CD9EE78}"/>
                  </a:ext>
                </a:extLst>
              </p:cNvPr>
              <p:cNvGrpSpPr/>
              <p:nvPr/>
            </p:nvGrpSpPr>
            <p:grpSpPr>
              <a:xfrm>
                <a:off x="2310312" y="3597331"/>
                <a:ext cx="877388" cy="974667"/>
                <a:chOff x="2310312" y="3597331"/>
                <a:chExt cx="877388" cy="974667"/>
              </a:xfrm>
            </p:grpSpPr>
            <p:grpSp>
              <p:nvGrpSpPr>
                <p:cNvPr id="24" name="Grupp 23">
                  <a:extLst>
                    <a:ext uri="{FF2B5EF4-FFF2-40B4-BE49-F238E27FC236}">
                      <a16:creationId xmlns:a16="http://schemas.microsoft.com/office/drawing/2014/main" id="{5C9D81E4-F214-55BF-E819-F48D2BC0A18D}"/>
                    </a:ext>
                  </a:extLst>
                </p:cNvPr>
                <p:cNvGrpSpPr/>
                <p:nvPr/>
              </p:nvGrpSpPr>
              <p:grpSpPr>
                <a:xfrm>
                  <a:off x="2310312" y="3597331"/>
                  <a:ext cx="877388" cy="631771"/>
                  <a:chOff x="2564312" y="3798161"/>
                  <a:chExt cx="477965" cy="344163"/>
                </a:xfrm>
              </p:grpSpPr>
              <p:sp>
                <p:nvSpPr>
                  <p:cNvPr id="26" name="Frihandsfigur: Form 25">
                    <a:extLst>
                      <a:ext uri="{FF2B5EF4-FFF2-40B4-BE49-F238E27FC236}">
                        <a16:creationId xmlns:a16="http://schemas.microsoft.com/office/drawing/2014/main" id="{5243862E-72AA-28BE-7B79-56791D5AD8A0}"/>
                      </a:ext>
                    </a:extLst>
                  </p:cNvPr>
                  <p:cNvSpPr/>
                  <p:nvPr/>
                </p:nvSpPr>
                <p:spPr>
                  <a:xfrm>
                    <a:off x="2564312" y="3798161"/>
                    <a:ext cx="477965" cy="244249"/>
                  </a:xfrm>
                  <a:custGeom>
                    <a:avLst/>
                    <a:gdLst>
                      <a:gd name="connsiteX0" fmla="*/ 2059634 w 4119269"/>
                      <a:gd name="connsiteY0" fmla="*/ 0 h 2105025"/>
                      <a:gd name="connsiteX1" fmla="*/ 4111150 w 4119269"/>
                      <a:gd name="connsiteY1" fmla="*/ 1936830 h 2105025"/>
                      <a:gd name="connsiteX2" fmla="*/ 4119269 w 4119269"/>
                      <a:gd name="connsiteY2" fmla="*/ 2105025 h 2105025"/>
                      <a:gd name="connsiteX3" fmla="*/ 0 w 4119269"/>
                      <a:gd name="connsiteY3" fmla="*/ 2105025 h 2105025"/>
                      <a:gd name="connsiteX4" fmla="*/ 8118 w 4119269"/>
                      <a:gd name="connsiteY4" fmla="*/ 1936830 h 2105025"/>
                      <a:gd name="connsiteX5" fmla="*/ 2059634 w 4119269"/>
                      <a:gd name="connsiteY5" fmla="*/ 0 h 21050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119269" h="2105025">
                        <a:moveTo>
                          <a:pt x="2059634" y="0"/>
                        </a:moveTo>
                        <a:cubicBezTo>
                          <a:pt x="3127354" y="0"/>
                          <a:pt x="4005547" y="848942"/>
                          <a:pt x="4111150" y="1936830"/>
                        </a:cubicBezTo>
                        <a:lnTo>
                          <a:pt x="4119269" y="2105025"/>
                        </a:lnTo>
                        <a:lnTo>
                          <a:pt x="0" y="2105025"/>
                        </a:lnTo>
                        <a:lnTo>
                          <a:pt x="8118" y="1936830"/>
                        </a:lnTo>
                        <a:cubicBezTo>
                          <a:pt x="113721" y="848942"/>
                          <a:pt x="991915" y="0"/>
                          <a:pt x="2059634" y="0"/>
                        </a:cubicBezTo>
                        <a:close/>
                      </a:path>
                    </a:pathLst>
                  </a:custGeom>
                  <a:solidFill>
                    <a:srgbClr val="F6D167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>
                      <a:lnSpc>
                        <a:spcPts val="2800"/>
                      </a:lnSpc>
                      <a:spcBef>
                        <a:spcPts val="1200"/>
                      </a:spcBef>
                    </a:pPr>
                    <a:r>
                      <a:rPr lang="sv-SE" sz="1600" b="1" dirty="0">
                        <a:solidFill>
                          <a:srgbClr val="4D4D4D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2011</a:t>
                    </a:r>
                    <a:endParaRPr lang="sv-SE" sz="1000" b="1" dirty="0">
                      <a:solidFill>
                        <a:srgbClr val="4D4D4D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cxnSp>
                <p:nvCxnSpPr>
                  <p:cNvPr id="27" name="Rak koppling 26">
                    <a:extLst>
                      <a:ext uri="{FF2B5EF4-FFF2-40B4-BE49-F238E27FC236}">
                        <a16:creationId xmlns:a16="http://schemas.microsoft.com/office/drawing/2014/main" id="{9A34D087-B8AA-55FA-C165-E5EB875227A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03294" y="4050732"/>
                    <a:ext cx="0" cy="91592"/>
                  </a:xfrm>
                  <a:prstGeom prst="line">
                    <a:avLst/>
                  </a:prstGeom>
                  <a:ln w="28575">
                    <a:solidFill>
                      <a:srgbClr val="BDA6A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5" name="Frihandsfigur: Form 24">
                  <a:extLst>
                    <a:ext uri="{FF2B5EF4-FFF2-40B4-BE49-F238E27FC236}">
                      <a16:creationId xmlns:a16="http://schemas.microsoft.com/office/drawing/2014/main" id="{FEC02DA8-2B09-0DDD-495C-666F8B9DB446}"/>
                    </a:ext>
                  </a:extLst>
                </p:cNvPr>
                <p:cNvSpPr/>
                <p:nvPr/>
              </p:nvSpPr>
              <p:spPr>
                <a:xfrm>
                  <a:off x="2559313" y="4356102"/>
                  <a:ext cx="425186" cy="215896"/>
                </a:xfrm>
                <a:custGeom>
                  <a:avLst/>
                  <a:gdLst>
                    <a:gd name="connsiteX0" fmla="*/ 2059634 w 4119269"/>
                    <a:gd name="connsiteY0" fmla="*/ 0 h 2105025"/>
                    <a:gd name="connsiteX1" fmla="*/ 4111150 w 4119269"/>
                    <a:gd name="connsiteY1" fmla="*/ 1936830 h 2105025"/>
                    <a:gd name="connsiteX2" fmla="*/ 4119269 w 4119269"/>
                    <a:gd name="connsiteY2" fmla="*/ 2105025 h 2105025"/>
                    <a:gd name="connsiteX3" fmla="*/ 0 w 4119269"/>
                    <a:gd name="connsiteY3" fmla="*/ 2105025 h 2105025"/>
                    <a:gd name="connsiteX4" fmla="*/ 8118 w 4119269"/>
                    <a:gd name="connsiteY4" fmla="*/ 1936830 h 2105025"/>
                    <a:gd name="connsiteX5" fmla="*/ 2059634 w 4119269"/>
                    <a:gd name="connsiteY5" fmla="*/ 0 h 2105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119269" h="2105025">
                      <a:moveTo>
                        <a:pt x="2059634" y="0"/>
                      </a:moveTo>
                      <a:cubicBezTo>
                        <a:pt x="3127354" y="0"/>
                        <a:pt x="4005547" y="848942"/>
                        <a:pt x="4111150" y="1936830"/>
                      </a:cubicBezTo>
                      <a:lnTo>
                        <a:pt x="4119269" y="2105025"/>
                      </a:lnTo>
                      <a:lnTo>
                        <a:pt x="0" y="2105025"/>
                      </a:lnTo>
                      <a:lnTo>
                        <a:pt x="8118" y="1936830"/>
                      </a:lnTo>
                      <a:cubicBezTo>
                        <a:pt x="113721" y="848942"/>
                        <a:pt x="991915" y="0"/>
                        <a:pt x="2059634" y="0"/>
                      </a:cubicBezTo>
                      <a:close/>
                    </a:path>
                  </a:pathLst>
                </a:custGeom>
                <a:solidFill>
                  <a:srgbClr val="C8DCD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>
                    <a:lnSpc>
                      <a:spcPts val="2800"/>
                    </a:lnSpc>
                    <a:spcBef>
                      <a:spcPts val="1200"/>
                    </a:spcBef>
                  </a:pPr>
                  <a:endParaRPr lang="sv-SE" sz="1000" b="1" dirty="0">
                    <a:solidFill>
                      <a:srgbClr val="4D4D4D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pic>
          <p:nvPicPr>
            <p:cNvPr id="31" name="Bildobjekt 30" descr="En bild som visar skärmbild, Teckensnitt, Grafik, grafisk design&#10;&#10;Automatiskt genererad beskrivning">
              <a:extLst>
                <a:ext uri="{FF2B5EF4-FFF2-40B4-BE49-F238E27FC236}">
                  <a16:creationId xmlns:a16="http://schemas.microsoft.com/office/drawing/2014/main" id="{35ED29AE-3E42-E37D-0DF2-C6596601DDC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1010" y="4388142"/>
              <a:ext cx="272758" cy="272758"/>
            </a:xfrm>
            <a:prstGeom prst="rect">
              <a:avLst/>
            </a:prstGeom>
          </p:spPr>
        </p:pic>
      </p:grpSp>
      <p:grpSp>
        <p:nvGrpSpPr>
          <p:cNvPr id="40" name="Grupp 39">
            <a:extLst>
              <a:ext uri="{FF2B5EF4-FFF2-40B4-BE49-F238E27FC236}">
                <a16:creationId xmlns:a16="http://schemas.microsoft.com/office/drawing/2014/main" id="{E98C3B57-88CF-1267-5E0E-D694127BE6C6}"/>
              </a:ext>
            </a:extLst>
          </p:cNvPr>
          <p:cNvGrpSpPr/>
          <p:nvPr/>
        </p:nvGrpSpPr>
        <p:grpSpPr>
          <a:xfrm>
            <a:off x="6249119" y="2975031"/>
            <a:ext cx="1844976" cy="2353542"/>
            <a:chOff x="4358415" y="3597331"/>
            <a:chExt cx="1844976" cy="2353542"/>
          </a:xfrm>
        </p:grpSpPr>
        <p:grpSp>
          <p:nvGrpSpPr>
            <p:cNvPr id="41" name="Grupp 40">
              <a:extLst>
                <a:ext uri="{FF2B5EF4-FFF2-40B4-BE49-F238E27FC236}">
                  <a16:creationId xmlns:a16="http://schemas.microsoft.com/office/drawing/2014/main" id="{0718F300-4874-0F0B-B831-E5E11E3B82C1}"/>
                </a:ext>
              </a:extLst>
            </p:cNvPr>
            <p:cNvGrpSpPr/>
            <p:nvPr/>
          </p:nvGrpSpPr>
          <p:grpSpPr>
            <a:xfrm>
              <a:off x="4358415" y="3597331"/>
              <a:ext cx="1844976" cy="2353542"/>
              <a:chOff x="2310312" y="3597331"/>
              <a:chExt cx="1844976" cy="2353542"/>
            </a:xfrm>
          </p:grpSpPr>
          <p:sp>
            <p:nvSpPr>
              <p:cNvPr id="43" name="textruta 42">
                <a:extLst>
                  <a:ext uri="{FF2B5EF4-FFF2-40B4-BE49-F238E27FC236}">
                    <a16:creationId xmlns:a16="http://schemas.microsoft.com/office/drawing/2014/main" id="{D0B4BDFF-5562-4F98-99B3-F7392FE47781}"/>
                  </a:ext>
                </a:extLst>
              </p:cNvPr>
              <p:cNvSpPr txBox="1"/>
              <p:nvPr/>
            </p:nvSpPr>
            <p:spPr>
              <a:xfrm>
                <a:off x="2463799" y="4673600"/>
                <a:ext cx="1691489" cy="12772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sz="1100" b="1" dirty="0"/>
                  <a:t>MRTV blev Myndigheten för </a:t>
                </a:r>
                <a:br>
                  <a:rPr lang="sv-SE" sz="1100" b="1" dirty="0"/>
                </a:br>
                <a:r>
                  <a:rPr lang="sv-SE" sz="1100" b="1" dirty="0"/>
                  <a:t>press radio och tv (MPRT) när presstöds-nämnden inordnades i MRTV. </a:t>
                </a:r>
              </a:p>
              <a:p>
                <a:r>
                  <a:rPr lang="sv-SE" sz="1100" b="1" dirty="0"/>
                  <a:t> </a:t>
                </a:r>
              </a:p>
            </p:txBody>
          </p:sp>
          <p:grpSp>
            <p:nvGrpSpPr>
              <p:cNvPr id="44" name="Grupp 43">
                <a:extLst>
                  <a:ext uri="{FF2B5EF4-FFF2-40B4-BE49-F238E27FC236}">
                    <a16:creationId xmlns:a16="http://schemas.microsoft.com/office/drawing/2014/main" id="{6EA78B13-F9D4-653C-50CD-003ED7283DDD}"/>
                  </a:ext>
                </a:extLst>
              </p:cNvPr>
              <p:cNvGrpSpPr/>
              <p:nvPr/>
            </p:nvGrpSpPr>
            <p:grpSpPr>
              <a:xfrm>
                <a:off x="2310312" y="3597331"/>
                <a:ext cx="877388" cy="974667"/>
                <a:chOff x="2310312" y="3597331"/>
                <a:chExt cx="877388" cy="974667"/>
              </a:xfrm>
            </p:grpSpPr>
            <p:grpSp>
              <p:nvGrpSpPr>
                <p:cNvPr id="45" name="Grupp 44">
                  <a:extLst>
                    <a:ext uri="{FF2B5EF4-FFF2-40B4-BE49-F238E27FC236}">
                      <a16:creationId xmlns:a16="http://schemas.microsoft.com/office/drawing/2014/main" id="{C7F730AB-46EA-484A-D11E-9F467606963C}"/>
                    </a:ext>
                  </a:extLst>
                </p:cNvPr>
                <p:cNvGrpSpPr/>
                <p:nvPr/>
              </p:nvGrpSpPr>
              <p:grpSpPr>
                <a:xfrm>
                  <a:off x="2310312" y="3597331"/>
                  <a:ext cx="877388" cy="631771"/>
                  <a:chOff x="2564312" y="3798161"/>
                  <a:chExt cx="477965" cy="344163"/>
                </a:xfrm>
              </p:grpSpPr>
              <p:sp>
                <p:nvSpPr>
                  <p:cNvPr id="47" name="Frihandsfigur: Form 46">
                    <a:extLst>
                      <a:ext uri="{FF2B5EF4-FFF2-40B4-BE49-F238E27FC236}">
                        <a16:creationId xmlns:a16="http://schemas.microsoft.com/office/drawing/2014/main" id="{D465DCC4-E749-C71C-B2AD-38F729093414}"/>
                      </a:ext>
                    </a:extLst>
                  </p:cNvPr>
                  <p:cNvSpPr/>
                  <p:nvPr/>
                </p:nvSpPr>
                <p:spPr>
                  <a:xfrm>
                    <a:off x="2564312" y="3798161"/>
                    <a:ext cx="477965" cy="244249"/>
                  </a:xfrm>
                  <a:custGeom>
                    <a:avLst/>
                    <a:gdLst>
                      <a:gd name="connsiteX0" fmla="*/ 2059634 w 4119269"/>
                      <a:gd name="connsiteY0" fmla="*/ 0 h 2105025"/>
                      <a:gd name="connsiteX1" fmla="*/ 4111150 w 4119269"/>
                      <a:gd name="connsiteY1" fmla="*/ 1936830 h 2105025"/>
                      <a:gd name="connsiteX2" fmla="*/ 4119269 w 4119269"/>
                      <a:gd name="connsiteY2" fmla="*/ 2105025 h 2105025"/>
                      <a:gd name="connsiteX3" fmla="*/ 0 w 4119269"/>
                      <a:gd name="connsiteY3" fmla="*/ 2105025 h 2105025"/>
                      <a:gd name="connsiteX4" fmla="*/ 8118 w 4119269"/>
                      <a:gd name="connsiteY4" fmla="*/ 1936830 h 2105025"/>
                      <a:gd name="connsiteX5" fmla="*/ 2059634 w 4119269"/>
                      <a:gd name="connsiteY5" fmla="*/ 0 h 21050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119269" h="2105025">
                        <a:moveTo>
                          <a:pt x="2059634" y="0"/>
                        </a:moveTo>
                        <a:cubicBezTo>
                          <a:pt x="3127354" y="0"/>
                          <a:pt x="4005547" y="848942"/>
                          <a:pt x="4111150" y="1936830"/>
                        </a:cubicBezTo>
                        <a:lnTo>
                          <a:pt x="4119269" y="2105025"/>
                        </a:lnTo>
                        <a:lnTo>
                          <a:pt x="0" y="2105025"/>
                        </a:lnTo>
                        <a:lnTo>
                          <a:pt x="8118" y="1936830"/>
                        </a:lnTo>
                        <a:cubicBezTo>
                          <a:pt x="113721" y="848942"/>
                          <a:pt x="991915" y="0"/>
                          <a:pt x="2059634" y="0"/>
                        </a:cubicBezTo>
                        <a:close/>
                      </a:path>
                    </a:pathLst>
                  </a:custGeom>
                  <a:solidFill>
                    <a:srgbClr val="F6D167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>
                      <a:lnSpc>
                        <a:spcPts val="2800"/>
                      </a:lnSpc>
                      <a:spcBef>
                        <a:spcPts val="1200"/>
                      </a:spcBef>
                    </a:pPr>
                    <a:r>
                      <a:rPr lang="sv-SE" sz="1600" b="1" dirty="0">
                        <a:solidFill>
                          <a:srgbClr val="4D4D4D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2016</a:t>
                    </a:r>
                    <a:endParaRPr lang="sv-SE" sz="1000" b="1" dirty="0">
                      <a:solidFill>
                        <a:srgbClr val="4D4D4D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cxnSp>
                <p:nvCxnSpPr>
                  <p:cNvPr id="48" name="Rak koppling 47">
                    <a:extLst>
                      <a:ext uri="{FF2B5EF4-FFF2-40B4-BE49-F238E27FC236}">
                        <a16:creationId xmlns:a16="http://schemas.microsoft.com/office/drawing/2014/main" id="{49A5A966-08DE-2299-1FDA-9818EE81102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03294" y="4050732"/>
                    <a:ext cx="0" cy="91592"/>
                  </a:xfrm>
                  <a:prstGeom prst="line">
                    <a:avLst/>
                  </a:prstGeom>
                  <a:ln w="28575">
                    <a:solidFill>
                      <a:srgbClr val="BDA6A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46" name="Frihandsfigur: Form 45">
                  <a:extLst>
                    <a:ext uri="{FF2B5EF4-FFF2-40B4-BE49-F238E27FC236}">
                      <a16:creationId xmlns:a16="http://schemas.microsoft.com/office/drawing/2014/main" id="{85548E53-3183-5643-5569-B8D9163B5D6D}"/>
                    </a:ext>
                  </a:extLst>
                </p:cNvPr>
                <p:cNvSpPr/>
                <p:nvPr/>
              </p:nvSpPr>
              <p:spPr>
                <a:xfrm>
                  <a:off x="2559313" y="4356102"/>
                  <a:ext cx="425186" cy="215896"/>
                </a:xfrm>
                <a:custGeom>
                  <a:avLst/>
                  <a:gdLst>
                    <a:gd name="connsiteX0" fmla="*/ 2059634 w 4119269"/>
                    <a:gd name="connsiteY0" fmla="*/ 0 h 2105025"/>
                    <a:gd name="connsiteX1" fmla="*/ 4111150 w 4119269"/>
                    <a:gd name="connsiteY1" fmla="*/ 1936830 h 2105025"/>
                    <a:gd name="connsiteX2" fmla="*/ 4119269 w 4119269"/>
                    <a:gd name="connsiteY2" fmla="*/ 2105025 h 2105025"/>
                    <a:gd name="connsiteX3" fmla="*/ 0 w 4119269"/>
                    <a:gd name="connsiteY3" fmla="*/ 2105025 h 2105025"/>
                    <a:gd name="connsiteX4" fmla="*/ 8118 w 4119269"/>
                    <a:gd name="connsiteY4" fmla="*/ 1936830 h 2105025"/>
                    <a:gd name="connsiteX5" fmla="*/ 2059634 w 4119269"/>
                    <a:gd name="connsiteY5" fmla="*/ 0 h 2105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119269" h="2105025">
                      <a:moveTo>
                        <a:pt x="2059634" y="0"/>
                      </a:moveTo>
                      <a:cubicBezTo>
                        <a:pt x="3127354" y="0"/>
                        <a:pt x="4005547" y="848942"/>
                        <a:pt x="4111150" y="1936830"/>
                      </a:cubicBezTo>
                      <a:lnTo>
                        <a:pt x="4119269" y="2105025"/>
                      </a:lnTo>
                      <a:lnTo>
                        <a:pt x="0" y="2105025"/>
                      </a:lnTo>
                      <a:lnTo>
                        <a:pt x="8118" y="1936830"/>
                      </a:lnTo>
                      <a:cubicBezTo>
                        <a:pt x="113721" y="848942"/>
                        <a:pt x="991915" y="0"/>
                        <a:pt x="2059634" y="0"/>
                      </a:cubicBezTo>
                      <a:close/>
                    </a:path>
                  </a:pathLst>
                </a:custGeom>
                <a:solidFill>
                  <a:srgbClr val="C8DCD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>
                    <a:lnSpc>
                      <a:spcPts val="2800"/>
                    </a:lnSpc>
                    <a:spcBef>
                      <a:spcPts val="1200"/>
                    </a:spcBef>
                  </a:pPr>
                  <a:endParaRPr lang="sv-SE" sz="1000" b="1" dirty="0">
                    <a:solidFill>
                      <a:srgbClr val="4D4D4D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pic>
          <p:nvPicPr>
            <p:cNvPr id="42" name="Bildobjekt 41" descr="En bild som visar skärmbild, Teckensnitt, Grafik, grafisk design&#10;&#10;Automatiskt genererad beskrivning">
              <a:extLst>
                <a:ext uri="{FF2B5EF4-FFF2-40B4-BE49-F238E27FC236}">
                  <a16:creationId xmlns:a16="http://schemas.microsoft.com/office/drawing/2014/main" id="{F851C25B-5ECE-F991-2A08-97FBB63B69D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1010" y="4388142"/>
              <a:ext cx="272758" cy="272758"/>
            </a:xfrm>
            <a:prstGeom prst="rect">
              <a:avLst/>
            </a:prstGeom>
          </p:spPr>
        </p:pic>
      </p:grpSp>
      <p:grpSp>
        <p:nvGrpSpPr>
          <p:cNvPr id="62" name="Grupp 61">
            <a:extLst>
              <a:ext uri="{FF2B5EF4-FFF2-40B4-BE49-F238E27FC236}">
                <a16:creationId xmlns:a16="http://schemas.microsoft.com/office/drawing/2014/main" id="{293CDFD8-8E8A-671C-BBC0-3E51CF797D30}"/>
              </a:ext>
            </a:extLst>
          </p:cNvPr>
          <p:cNvGrpSpPr/>
          <p:nvPr/>
        </p:nvGrpSpPr>
        <p:grpSpPr>
          <a:xfrm>
            <a:off x="9291600" y="2974800"/>
            <a:ext cx="1615748" cy="2014988"/>
            <a:chOff x="9291600" y="2974800"/>
            <a:chExt cx="1615748" cy="2014988"/>
          </a:xfrm>
        </p:grpSpPr>
        <p:grpSp>
          <p:nvGrpSpPr>
            <p:cNvPr id="53" name="Grupp 52">
              <a:extLst>
                <a:ext uri="{FF2B5EF4-FFF2-40B4-BE49-F238E27FC236}">
                  <a16:creationId xmlns:a16="http://schemas.microsoft.com/office/drawing/2014/main" id="{94A8CBD5-C04D-6CC1-168A-429D6F8A806E}"/>
                </a:ext>
              </a:extLst>
            </p:cNvPr>
            <p:cNvGrpSpPr/>
            <p:nvPr/>
          </p:nvGrpSpPr>
          <p:grpSpPr>
            <a:xfrm>
              <a:off x="9291600" y="2974800"/>
              <a:ext cx="1615748" cy="2014988"/>
              <a:chOff x="2310312" y="3597331"/>
              <a:chExt cx="1615748" cy="2014988"/>
            </a:xfrm>
          </p:grpSpPr>
          <p:sp>
            <p:nvSpPr>
              <p:cNvPr id="55" name="textruta 54">
                <a:extLst>
                  <a:ext uri="{FF2B5EF4-FFF2-40B4-BE49-F238E27FC236}">
                    <a16:creationId xmlns:a16="http://schemas.microsoft.com/office/drawing/2014/main" id="{52EA32BB-4EC4-E26A-E8A8-F95D1315CF14}"/>
                  </a:ext>
                </a:extLst>
              </p:cNvPr>
              <p:cNvSpPr txBox="1"/>
              <p:nvPr/>
            </p:nvSpPr>
            <p:spPr>
              <a:xfrm>
                <a:off x="2463800" y="4673600"/>
                <a:ext cx="1462260" cy="9387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sz="1100" b="1" dirty="0"/>
                  <a:t>Mediemyndigheten</a:t>
                </a:r>
                <a:br>
                  <a:rPr lang="sv-SE" sz="1100" b="1" dirty="0"/>
                </a:br>
                <a:r>
                  <a:rPr lang="sv-SE" sz="1100" b="1" dirty="0"/>
                  <a:t>bildades efter att </a:t>
                </a:r>
                <a:br>
                  <a:rPr lang="sv-SE" sz="1100" b="1" dirty="0"/>
                </a:br>
                <a:r>
                  <a:rPr lang="sv-SE" sz="1100" b="1"/>
                  <a:t>Statens medieråd</a:t>
                </a:r>
                <a:br>
                  <a:rPr lang="sv-SE" sz="1100" b="1"/>
                </a:br>
                <a:r>
                  <a:rPr lang="sv-SE" sz="1100" b="1"/>
                  <a:t>inordnades </a:t>
                </a:r>
                <a:r>
                  <a:rPr lang="sv-SE" sz="1100" b="1" dirty="0"/>
                  <a:t>i</a:t>
                </a:r>
                <a:br>
                  <a:rPr lang="sv-SE" sz="1100" b="1" dirty="0"/>
                </a:br>
                <a:r>
                  <a:rPr lang="sv-SE" sz="1100" b="1" dirty="0"/>
                  <a:t>MPRT</a:t>
                </a:r>
              </a:p>
            </p:txBody>
          </p:sp>
          <p:grpSp>
            <p:nvGrpSpPr>
              <p:cNvPr id="56" name="Grupp 55">
                <a:extLst>
                  <a:ext uri="{FF2B5EF4-FFF2-40B4-BE49-F238E27FC236}">
                    <a16:creationId xmlns:a16="http://schemas.microsoft.com/office/drawing/2014/main" id="{3B11E42A-E6CE-F460-215F-73D1E2CDD396}"/>
                  </a:ext>
                </a:extLst>
              </p:cNvPr>
              <p:cNvGrpSpPr/>
              <p:nvPr/>
            </p:nvGrpSpPr>
            <p:grpSpPr>
              <a:xfrm>
                <a:off x="2310312" y="3597331"/>
                <a:ext cx="877388" cy="974667"/>
                <a:chOff x="2310312" y="3597331"/>
                <a:chExt cx="877388" cy="974667"/>
              </a:xfrm>
            </p:grpSpPr>
            <p:grpSp>
              <p:nvGrpSpPr>
                <p:cNvPr id="57" name="Grupp 56">
                  <a:extLst>
                    <a:ext uri="{FF2B5EF4-FFF2-40B4-BE49-F238E27FC236}">
                      <a16:creationId xmlns:a16="http://schemas.microsoft.com/office/drawing/2014/main" id="{BFA19986-B18F-94F3-3582-C73AF36719C0}"/>
                    </a:ext>
                  </a:extLst>
                </p:cNvPr>
                <p:cNvGrpSpPr/>
                <p:nvPr/>
              </p:nvGrpSpPr>
              <p:grpSpPr>
                <a:xfrm>
                  <a:off x="2310312" y="3597331"/>
                  <a:ext cx="877388" cy="631771"/>
                  <a:chOff x="2564312" y="3798161"/>
                  <a:chExt cx="477965" cy="344163"/>
                </a:xfrm>
              </p:grpSpPr>
              <p:sp>
                <p:nvSpPr>
                  <p:cNvPr id="59" name="Frihandsfigur: Form 58">
                    <a:extLst>
                      <a:ext uri="{FF2B5EF4-FFF2-40B4-BE49-F238E27FC236}">
                        <a16:creationId xmlns:a16="http://schemas.microsoft.com/office/drawing/2014/main" id="{5EA71FB2-910E-CB18-B7EA-DA558901B26F}"/>
                      </a:ext>
                    </a:extLst>
                  </p:cNvPr>
                  <p:cNvSpPr/>
                  <p:nvPr/>
                </p:nvSpPr>
                <p:spPr>
                  <a:xfrm>
                    <a:off x="2564312" y="3798161"/>
                    <a:ext cx="477965" cy="244249"/>
                  </a:xfrm>
                  <a:custGeom>
                    <a:avLst/>
                    <a:gdLst>
                      <a:gd name="connsiteX0" fmla="*/ 2059634 w 4119269"/>
                      <a:gd name="connsiteY0" fmla="*/ 0 h 2105025"/>
                      <a:gd name="connsiteX1" fmla="*/ 4111150 w 4119269"/>
                      <a:gd name="connsiteY1" fmla="*/ 1936830 h 2105025"/>
                      <a:gd name="connsiteX2" fmla="*/ 4119269 w 4119269"/>
                      <a:gd name="connsiteY2" fmla="*/ 2105025 h 2105025"/>
                      <a:gd name="connsiteX3" fmla="*/ 0 w 4119269"/>
                      <a:gd name="connsiteY3" fmla="*/ 2105025 h 2105025"/>
                      <a:gd name="connsiteX4" fmla="*/ 8118 w 4119269"/>
                      <a:gd name="connsiteY4" fmla="*/ 1936830 h 2105025"/>
                      <a:gd name="connsiteX5" fmla="*/ 2059634 w 4119269"/>
                      <a:gd name="connsiteY5" fmla="*/ 0 h 21050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119269" h="2105025">
                        <a:moveTo>
                          <a:pt x="2059634" y="0"/>
                        </a:moveTo>
                        <a:cubicBezTo>
                          <a:pt x="3127354" y="0"/>
                          <a:pt x="4005547" y="848942"/>
                          <a:pt x="4111150" y="1936830"/>
                        </a:cubicBezTo>
                        <a:lnTo>
                          <a:pt x="4119269" y="2105025"/>
                        </a:lnTo>
                        <a:lnTo>
                          <a:pt x="0" y="2105025"/>
                        </a:lnTo>
                        <a:lnTo>
                          <a:pt x="8118" y="1936830"/>
                        </a:lnTo>
                        <a:cubicBezTo>
                          <a:pt x="113721" y="848942"/>
                          <a:pt x="991915" y="0"/>
                          <a:pt x="2059634" y="0"/>
                        </a:cubicBezTo>
                        <a:close/>
                      </a:path>
                    </a:pathLst>
                  </a:custGeom>
                  <a:solidFill>
                    <a:srgbClr val="F6D167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>
                      <a:lnSpc>
                        <a:spcPts val="2800"/>
                      </a:lnSpc>
                      <a:spcBef>
                        <a:spcPts val="1200"/>
                      </a:spcBef>
                    </a:pPr>
                    <a:r>
                      <a:rPr lang="sv-SE" sz="1600" b="1" dirty="0">
                        <a:solidFill>
                          <a:srgbClr val="4D4D4D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2024</a:t>
                    </a:r>
                    <a:endParaRPr lang="sv-SE" sz="1000" b="1" dirty="0">
                      <a:solidFill>
                        <a:srgbClr val="4D4D4D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cxnSp>
                <p:nvCxnSpPr>
                  <p:cNvPr id="60" name="Rak koppling 59">
                    <a:extLst>
                      <a:ext uri="{FF2B5EF4-FFF2-40B4-BE49-F238E27FC236}">
                        <a16:creationId xmlns:a16="http://schemas.microsoft.com/office/drawing/2014/main" id="{B38B0027-CB06-1B67-CF9C-231147113C6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803294" y="4050732"/>
                    <a:ext cx="0" cy="91592"/>
                  </a:xfrm>
                  <a:prstGeom prst="line">
                    <a:avLst/>
                  </a:prstGeom>
                  <a:ln w="28575">
                    <a:solidFill>
                      <a:srgbClr val="BDA6A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58" name="Frihandsfigur: Form 57">
                  <a:extLst>
                    <a:ext uri="{FF2B5EF4-FFF2-40B4-BE49-F238E27FC236}">
                      <a16:creationId xmlns:a16="http://schemas.microsoft.com/office/drawing/2014/main" id="{9F337E2E-92F0-05DE-36B0-84B551BA68B8}"/>
                    </a:ext>
                  </a:extLst>
                </p:cNvPr>
                <p:cNvSpPr/>
                <p:nvPr/>
              </p:nvSpPr>
              <p:spPr>
                <a:xfrm>
                  <a:off x="2559313" y="4356102"/>
                  <a:ext cx="425186" cy="215896"/>
                </a:xfrm>
                <a:custGeom>
                  <a:avLst/>
                  <a:gdLst>
                    <a:gd name="connsiteX0" fmla="*/ 2059634 w 4119269"/>
                    <a:gd name="connsiteY0" fmla="*/ 0 h 2105025"/>
                    <a:gd name="connsiteX1" fmla="*/ 4111150 w 4119269"/>
                    <a:gd name="connsiteY1" fmla="*/ 1936830 h 2105025"/>
                    <a:gd name="connsiteX2" fmla="*/ 4119269 w 4119269"/>
                    <a:gd name="connsiteY2" fmla="*/ 2105025 h 2105025"/>
                    <a:gd name="connsiteX3" fmla="*/ 0 w 4119269"/>
                    <a:gd name="connsiteY3" fmla="*/ 2105025 h 2105025"/>
                    <a:gd name="connsiteX4" fmla="*/ 8118 w 4119269"/>
                    <a:gd name="connsiteY4" fmla="*/ 1936830 h 2105025"/>
                    <a:gd name="connsiteX5" fmla="*/ 2059634 w 4119269"/>
                    <a:gd name="connsiteY5" fmla="*/ 0 h 2105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119269" h="2105025">
                      <a:moveTo>
                        <a:pt x="2059634" y="0"/>
                      </a:moveTo>
                      <a:cubicBezTo>
                        <a:pt x="3127354" y="0"/>
                        <a:pt x="4005547" y="848942"/>
                        <a:pt x="4111150" y="1936830"/>
                      </a:cubicBezTo>
                      <a:lnTo>
                        <a:pt x="4119269" y="2105025"/>
                      </a:lnTo>
                      <a:lnTo>
                        <a:pt x="0" y="2105025"/>
                      </a:lnTo>
                      <a:lnTo>
                        <a:pt x="8118" y="1936830"/>
                      </a:lnTo>
                      <a:cubicBezTo>
                        <a:pt x="113721" y="848942"/>
                        <a:pt x="991915" y="0"/>
                        <a:pt x="2059634" y="0"/>
                      </a:cubicBezTo>
                      <a:close/>
                    </a:path>
                  </a:pathLst>
                </a:custGeom>
                <a:solidFill>
                  <a:srgbClr val="C8DCD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>
                    <a:lnSpc>
                      <a:spcPts val="2800"/>
                    </a:lnSpc>
                    <a:spcBef>
                      <a:spcPts val="1200"/>
                    </a:spcBef>
                  </a:pPr>
                  <a:endParaRPr lang="sv-SE" sz="1000" b="1" dirty="0">
                    <a:solidFill>
                      <a:srgbClr val="4D4D4D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pic>
          <p:nvPicPr>
            <p:cNvPr id="61" name="Bildobjekt 60" descr="En bild som visar skärmbild, Grafik, design&#10;&#10;Automatiskt genererad beskrivning">
              <a:extLst>
                <a:ext uri="{FF2B5EF4-FFF2-40B4-BE49-F238E27FC236}">
                  <a16:creationId xmlns:a16="http://schemas.microsoft.com/office/drawing/2014/main" id="{395F3567-BFBB-E709-A12B-F15358941E8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67500" y="3784601"/>
              <a:ext cx="228599" cy="22859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659582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2">
            <a:extLst>
              <a:ext uri="{FF2B5EF4-FFF2-40B4-BE49-F238E27FC236}">
                <a16:creationId xmlns:a16="http://schemas.microsoft.com/office/drawing/2014/main" id="{692E9A92-BFB6-4827-7298-132CD66D61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7120" y="518160"/>
            <a:ext cx="9174480" cy="1213254"/>
          </a:xfrm>
        </p:spPr>
        <p:txBody>
          <a:bodyPr anchor="ctr">
            <a:normAutofit fontScale="90000"/>
          </a:bodyPr>
          <a:lstStyle/>
          <a:p>
            <a:br>
              <a:rPr lang="sv-SE" dirty="0"/>
            </a:br>
            <a:br>
              <a:rPr lang="sv-SE" dirty="0"/>
            </a:br>
            <a:r>
              <a:rPr lang="sv-SE" sz="4000" dirty="0"/>
              <a:t>Syfte med </a:t>
            </a:r>
            <a:r>
              <a:rPr lang="sv-SE" dirty="0"/>
              <a:t>förordningen</a:t>
            </a:r>
            <a:br>
              <a:rPr lang="sv-SE" dirty="0"/>
            </a:br>
            <a:br>
              <a:rPr lang="sv-SE" dirty="0"/>
            </a:br>
            <a:endParaRPr lang="sv-SE" dirty="0"/>
          </a:p>
        </p:txBody>
      </p:sp>
      <p:sp>
        <p:nvSpPr>
          <p:cNvPr id="4" name="Underrubrik 3">
            <a:extLst>
              <a:ext uri="{FF2B5EF4-FFF2-40B4-BE49-F238E27FC236}">
                <a16:creationId xmlns:a16="http://schemas.microsoft.com/office/drawing/2014/main" id="{B9502475-E403-0045-DD56-0C0A63B6CC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7120" y="1982679"/>
            <a:ext cx="5008880" cy="4194283"/>
          </a:xfrm>
        </p:spPr>
        <p:txBody>
          <a:bodyPr>
            <a:normAutofit lnSpcReduction="10000"/>
          </a:bodyPr>
          <a:lstStyle/>
          <a:p>
            <a:endParaRPr lang="sv-SE" dirty="0"/>
          </a:p>
          <a:p>
            <a:pPr marL="0" indent="0">
              <a:buNone/>
            </a:pPr>
            <a:r>
              <a:rPr lang="sv-SE" b="1" dirty="0"/>
              <a:t>Ta upp frågor som rör informationsmanipulering och utländsk inblandning i val, tillsammans med behandling av personuppgifter för politiska reklamändamål.</a:t>
            </a:r>
          </a:p>
          <a:p>
            <a:endParaRPr lang="sv-SE" dirty="0"/>
          </a:p>
          <a:p>
            <a:pPr marL="0" indent="0">
              <a:buNone/>
            </a:pPr>
            <a:r>
              <a:rPr lang="sv-SE" dirty="0"/>
              <a:t>Den ska: </a:t>
            </a:r>
          </a:p>
          <a:p>
            <a:r>
              <a:rPr lang="sv-SE" dirty="0"/>
              <a:t>bidra till en välfungerande inre marknad för politisk reklam </a:t>
            </a:r>
          </a:p>
          <a:p>
            <a:endParaRPr lang="sv-SE" dirty="0"/>
          </a:p>
          <a:p>
            <a:r>
              <a:rPr lang="sv-SE" dirty="0"/>
              <a:t>främja en öppen och rättvis politisk debatt. </a:t>
            </a:r>
            <a:br>
              <a:rPr lang="sv-SE" dirty="0"/>
            </a:br>
            <a:endParaRPr lang="sv-SE" dirty="0"/>
          </a:p>
        </p:txBody>
      </p:sp>
      <p:pic>
        <p:nvPicPr>
          <p:cNvPr id="5" name="Platshållare för bild 4">
            <a:extLst>
              <a:ext uri="{FF2B5EF4-FFF2-40B4-BE49-F238E27FC236}">
                <a16:creationId xmlns:a16="http://schemas.microsoft.com/office/drawing/2014/main" id="{B582E91B-86BC-B1CC-9F8D-9CCCE61E3429}"/>
              </a:ext>
            </a:extLst>
          </p:cNvPr>
          <p:cNvPicPr>
            <a:picLocks noGrp="1" noChangeAspect="1"/>
          </p:cNvPicPr>
          <p:nvPr>
            <p:ph idx="13"/>
          </p:nvPr>
        </p:nvPicPr>
        <p:blipFill>
          <a:blip r:embed="rId2"/>
          <a:srcRect l="15362" r="5222"/>
          <a:stretch/>
        </p:blipFill>
        <p:spPr>
          <a:xfrm>
            <a:off x="6515402" y="1548726"/>
            <a:ext cx="5008880" cy="419428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70788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EE6566-D21B-4889-7644-F1E26D1E76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8A3FD7B4-D1E8-12C5-82FF-50B2DC9541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>
                <a:latin typeface="Mona Sans "/>
              </a:rPr>
              <a:t>De viktigaste inslagen i de nya reglerna i TTPA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25DF0D1A-9FA6-77B3-245B-2B95EE770B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601" y="2307532"/>
            <a:ext cx="5008880" cy="3199667"/>
          </a:xfrm>
        </p:spPr>
        <p:txBody>
          <a:bodyPr/>
          <a:lstStyle/>
          <a:p>
            <a:r>
              <a:rPr lang="sv-SE" dirty="0"/>
              <a:t>Göra det enkelt att känna igen politiska annonser
Förstå vem som ligger bakom politiska annonser
Få veta att det är en riktad annons</a:t>
            </a:r>
            <a:endParaRPr lang="en-US" dirty="0"/>
          </a:p>
          <a:p>
            <a:pPr marL="0" indent="0">
              <a:buNone/>
            </a:pPr>
            <a:endParaRPr lang="en-US" dirty="0">
              <a:solidFill>
                <a:srgbClr val="3F4A52"/>
              </a:solidFill>
              <a:latin typeface="Open Sans" panose="020B0606030504020204" pitchFamily="34" charset="0"/>
            </a:endParaRPr>
          </a:p>
          <a:p>
            <a:endParaRPr lang="sv-SE" dirty="0"/>
          </a:p>
        </p:txBody>
      </p:sp>
      <p:pic>
        <p:nvPicPr>
          <p:cNvPr id="18" name="Platshållare för innehåll 17">
            <a:extLst>
              <a:ext uri="{FF2B5EF4-FFF2-40B4-BE49-F238E27FC236}">
                <a16:creationId xmlns:a16="http://schemas.microsoft.com/office/drawing/2014/main" id="{FFCE6721-67A3-09AC-B571-14E3EB13B8F6}"/>
              </a:ext>
            </a:extLst>
          </p:cNvPr>
          <p:cNvPicPr>
            <a:picLocks noGrp="1" noChangeAspect="1"/>
          </p:cNvPicPr>
          <p:nvPr>
            <p:ph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0639" y="2358422"/>
            <a:ext cx="4937760" cy="3285744"/>
          </a:xfrm>
        </p:spPr>
      </p:pic>
      <p:pic>
        <p:nvPicPr>
          <p:cNvPr id="4" name="Platshållare för innehåll 17">
            <a:extLst>
              <a:ext uri="{FF2B5EF4-FFF2-40B4-BE49-F238E27FC236}">
                <a16:creationId xmlns:a16="http://schemas.microsoft.com/office/drawing/2014/main" id="{5F3F0D9C-E137-F62B-BCA0-9CD8AD5E0F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38120" y="2150533"/>
            <a:ext cx="5280279" cy="3513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1924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latshållare för innehåll 17">
            <a:extLst>
              <a:ext uri="{FF2B5EF4-FFF2-40B4-BE49-F238E27FC236}">
                <a16:creationId xmlns:a16="http://schemas.microsoft.com/office/drawing/2014/main" id="{6BF77D07-D3E0-2B10-088F-4DA7E803ABC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74" b="20074"/>
          <a:stretch/>
        </p:blipFill>
        <p:spPr>
          <a:xfrm>
            <a:off x="838201" y="502920"/>
            <a:ext cx="10728324" cy="3611880"/>
          </a:xfrm>
          <a:noFill/>
        </p:spPr>
      </p:pic>
      <p:sp>
        <p:nvSpPr>
          <p:cNvPr id="2" name="Rubrik 1">
            <a:extLst>
              <a:ext uri="{FF2B5EF4-FFF2-40B4-BE49-F238E27FC236}">
                <a16:creationId xmlns:a16="http://schemas.microsoft.com/office/drawing/2014/main" id="{CBE47557-98DA-655B-4C47-B9FE85CE88F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81400" y="3190875"/>
            <a:ext cx="1760774" cy="920750"/>
          </a:xfrm>
        </p:spPr>
        <p:txBody>
          <a:bodyPr>
            <a:normAutofit lnSpcReduction="10000"/>
          </a:bodyPr>
          <a:lstStyle/>
          <a:p>
            <a:r>
              <a:rPr lang="sv-SE" sz="2200" dirty="0">
                <a:latin typeface="Mona Sans" pitchFamily="2" charset="0"/>
              </a:rPr>
              <a:t>Betald spridning av</a:t>
            </a:r>
          </a:p>
          <a:p>
            <a:endParaRPr lang="sv-SE" sz="1500" dirty="0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7C9545EC-FC97-E54F-FD7D-4779B0BA103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58933" y="4301067"/>
            <a:ext cx="3877733" cy="1752600"/>
          </a:xfrm>
        </p:spPr>
        <p:txBody>
          <a:bodyPr>
            <a:normAutofit/>
          </a:bodyPr>
          <a:lstStyle/>
          <a:p>
            <a:r>
              <a:rPr lang="sv-SE" dirty="0"/>
              <a:t>meddelanden av, för eller på uppdrag av politiska aktörer</a:t>
            </a:r>
            <a:endParaRPr lang="sv-SE" sz="1300" dirty="0"/>
          </a:p>
        </p:txBody>
      </p:sp>
    </p:spTree>
    <p:extLst>
      <p:ext uri="{BB962C8B-B14F-4D97-AF65-F5344CB8AC3E}">
        <p14:creationId xmlns:p14="http://schemas.microsoft.com/office/powerpoint/2010/main" val="13641859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8BFC19-AF5E-2C7F-9C6A-73776FE5D9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latshållare för innehåll 17">
            <a:extLst>
              <a:ext uri="{FF2B5EF4-FFF2-40B4-BE49-F238E27FC236}">
                <a16:creationId xmlns:a16="http://schemas.microsoft.com/office/drawing/2014/main" id="{E74CF40F-5F91-FF3C-B2F8-C791F0D147F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43" b="23743"/>
          <a:stretch/>
        </p:blipFill>
        <p:spPr>
          <a:xfrm>
            <a:off x="838201" y="502920"/>
            <a:ext cx="10728324" cy="3611880"/>
          </a:xfrm>
          <a:noFill/>
        </p:spPr>
      </p:pic>
      <p:sp>
        <p:nvSpPr>
          <p:cNvPr id="2" name="Rubrik 1">
            <a:extLst>
              <a:ext uri="{FF2B5EF4-FFF2-40B4-BE49-F238E27FC236}">
                <a16:creationId xmlns:a16="http://schemas.microsoft.com/office/drawing/2014/main" id="{435B009E-FB20-D8A2-4C38-8ADB8216238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81400" y="3190875"/>
            <a:ext cx="1760774" cy="920750"/>
          </a:xfrm>
        </p:spPr>
        <p:txBody>
          <a:bodyPr>
            <a:normAutofit lnSpcReduction="10000"/>
          </a:bodyPr>
          <a:lstStyle/>
          <a:p>
            <a:r>
              <a:rPr lang="sv-SE" sz="2200" dirty="0">
                <a:latin typeface="Mona Sans" pitchFamily="2" charset="0"/>
              </a:rPr>
              <a:t>Betald spridning av</a:t>
            </a:r>
          </a:p>
          <a:p>
            <a:endParaRPr lang="sv-SE" sz="1500" dirty="0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BD040352-BDC3-5018-1787-7E584458D30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858933" y="4301067"/>
            <a:ext cx="3877733" cy="1546840"/>
          </a:xfrm>
        </p:spPr>
        <p:txBody>
          <a:bodyPr>
            <a:normAutofit/>
          </a:bodyPr>
          <a:lstStyle/>
          <a:p>
            <a:r>
              <a:rPr lang="sv-SE" sz="2000" dirty="0"/>
              <a:t>andra meddelanden som är avsedda att påverka ett val, röstning etc. </a:t>
            </a:r>
          </a:p>
        </p:txBody>
      </p:sp>
    </p:spTree>
    <p:extLst>
      <p:ext uri="{BB962C8B-B14F-4D97-AF65-F5344CB8AC3E}">
        <p14:creationId xmlns:p14="http://schemas.microsoft.com/office/powerpoint/2010/main" val="33910261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2B37F4-8A21-6BE4-2EEA-BAA3592665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D1CD8024-87E9-22F9-7F72-7ED3820B89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7120" y="518160"/>
            <a:ext cx="10266680" cy="985520"/>
          </a:xfrm>
        </p:spPr>
        <p:txBody>
          <a:bodyPr anchor="b">
            <a:normAutofit/>
          </a:bodyPr>
          <a:lstStyle/>
          <a:p>
            <a:r>
              <a:rPr lang="sv-SE" dirty="0">
                <a:latin typeface="Mona Sans "/>
              </a:rPr>
              <a:t>Tillämpningsområdet för de nya reglerna i TTPA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693B133A-17E3-F9BD-24D6-6317E4DE68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7120" y="1825625"/>
            <a:ext cx="500888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sv-SE" b="0" i="0" dirty="0">
              <a:effectLst/>
            </a:endParaRPr>
          </a:p>
          <a:p>
            <a:pPr marL="0" indent="0">
              <a:buNone/>
            </a:pPr>
            <a:endParaRPr lang="sv-SE" dirty="0"/>
          </a:p>
          <a:p>
            <a:pPr marL="0" indent="0">
              <a:buNone/>
            </a:pPr>
            <a:r>
              <a:rPr lang="sv-SE" b="0" i="0" dirty="0">
                <a:effectLst/>
              </a:rPr>
              <a:t>Innehåll som står under redaktionellt ansvar och åsikter som uttrycks av en individ i egenskap av privatperson omfattas inte.</a:t>
            </a:r>
            <a:endParaRPr lang="sv-SE" dirty="0"/>
          </a:p>
        </p:txBody>
      </p:sp>
      <p:pic>
        <p:nvPicPr>
          <p:cNvPr id="18" name="Platshållare för innehåll 17">
            <a:extLst>
              <a:ext uri="{FF2B5EF4-FFF2-40B4-BE49-F238E27FC236}">
                <a16:creationId xmlns:a16="http://schemas.microsoft.com/office/drawing/2014/main" id="{03AE1962-46A3-2ABA-5FAF-56822043A8E7}"/>
              </a:ext>
            </a:extLst>
          </p:cNvPr>
          <p:cNvPicPr>
            <a:picLocks noGrp="1" noChangeAspect="1"/>
          </p:cNvPicPr>
          <p:nvPr>
            <p:ph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31" r="7318" b="-1"/>
          <a:stretch/>
        </p:blipFill>
        <p:spPr>
          <a:xfrm>
            <a:off x="6344920" y="1825625"/>
            <a:ext cx="5008880" cy="4351338"/>
          </a:xfrm>
          <a:noFill/>
        </p:spPr>
      </p:pic>
    </p:spTree>
    <p:extLst>
      <p:ext uri="{BB962C8B-B14F-4D97-AF65-F5344CB8AC3E}">
        <p14:creationId xmlns:p14="http://schemas.microsoft.com/office/powerpoint/2010/main" val="305399477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CBE47557-98DA-655B-4C47-B9FE85CE88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Förhindrande av utländsk inblandning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7C9545EC-FC97-E54F-FD7D-4779B0BA10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sv-SE" b="0" i="0" dirty="0">
              <a:solidFill>
                <a:srgbClr val="333333"/>
              </a:solidFill>
              <a:effectLst/>
              <a:latin typeface="Roboto" panose="02000000000000000000" pitchFamily="2" charset="0"/>
            </a:endParaRPr>
          </a:p>
          <a:p>
            <a:pPr marL="0" indent="0">
              <a:buNone/>
            </a:pPr>
            <a:endParaRPr lang="sv-SE" dirty="0">
              <a:solidFill>
                <a:srgbClr val="333333"/>
              </a:solidFill>
              <a:latin typeface="Roboto" panose="02000000000000000000" pitchFamily="2" charset="0"/>
            </a:endParaRPr>
          </a:p>
          <a:p>
            <a:pPr marL="0" indent="0">
              <a:buNone/>
            </a:pPr>
            <a:r>
              <a:rPr lang="sv-SE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Det blir ett förbud mot politisk reklam som kommer från sponsorer utanför EU under de tre månaderna fram till ett val eller en folkomröstning.</a:t>
            </a:r>
            <a:endParaRPr lang="en-GB" dirty="0"/>
          </a:p>
        </p:txBody>
      </p:sp>
      <p:pic>
        <p:nvPicPr>
          <p:cNvPr id="18" name="Platshållare för innehåll 17">
            <a:extLst>
              <a:ext uri="{FF2B5EF4-FFF2-40B4-BE49-F238E27FC236}">
                <a16:creationId xmlns:a16="http://schemas.microsoft.com/office/drawing/2014/main" id="{6BF77D07-D3E0-2B10-088F-4DA7E803ABC1}"/>
              </a:ext>
            </a:extLst>
          </p:cNvPr>
          <p:cNvPicPr>
            <a:picLocks noGrp="1" noChangeAspect="1"/>
          </p:cNvPicPr>
          <p:nvPr>
            <p:ph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00171" y="2105247"/>
            <a:ext cx="5318227" cy="3538919"/>
          </a:xfrm>
        </p:spPr>
      </p:pic>
    </p:spTree>
    <p:extLst>
      <p:ext uri="{BB962C8B-B14F-4D97-AF65-F5344CB8AC3E}">
        <p14:creationId xmlns:p14="http://schemas.microsoft.com/office/powerpoint/2010/main" val="23571964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CBE47557-98DA-655B-4C47-B9FE85CE88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7120" y="518160"/>
            <a:ext cx="10266680" cy="985520"/>
          </a:xfrm>
        </p:spPr>
        <p:txBody>
          <a:bodyPr anchor="b">
            <a:normAutofit/>
          </a:bodyPr>
          <a:lstStyle/>
          <a:p>
            <a:r>
              <a:rPr lang="sv-SE" dirty="0">
                <a:latin typeface="Mona Sans "/>
              </a:rPr>
              <a:t>Transparens och inriktning när det gäller politisk reklam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7C9545EC-FC97-E54F-FD7D-4779B0BA10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7120" y="1825625"/>
            <a:ext cx="5008880" cy="36099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v-SE" b="0" i="0" dirty="0">
                <a:effectLst/>
              </a:rPr>
              <a:t>Politisk reklam måste vara tydligt märkt som sådan och innehålla information om vem som betalade för den, vilket val, folkomröstning, lagstiftningsprocess eller regleringsprocess den är kopplad till.</a:t>
            </a:r>
            <a:endParaRPr lang="en-GB" dirty="0"/>
          </a:p>
        </p:txBody>
      </p:sp>
      <p:pic>
        <p:nvPicPr>
          <p:cNvPr id="18" name="Platshållare för innehåll 17">
            <a:extLst>
              <a:ext uri="{FF2B5EF4-FFF2-40B4-BE49-F238E27FC236}">
                <a16:creationId xmlns:a16="http://schemas.microsoft.com/office/drawing/2014/main" id="{6BF77D07-D3E0-2B10-088F-4DA7E803ABC1}"/>
              </a:ext>
            </a:extLst>
          </p:cNvPr>
          <p:cNvPicPr>
            <a:picLocks noGrp="1" noChangeAspect="1"/>
          </p:cNvPicPr>
          <p:nvPr>
            <p:ph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53" r="18196" b="-1"/>
          <a:stretch/>
        </p:blipFill>
        <p:spPr>
          <a:xfrm>
            <a:off x="6220460" y="1454943"/>
            <a:ext cx="5008880" cy="4351338"/>
          </a:xfrm>
          <a:noFill/>
        </p:spPr>
      </p:pic>
    </p:spTree>
    <p:extLst>
      <p:ext uri="{BB962C8B-B14F-4D97-AF65-F5344CB8AC3E}">
        <p14:creationId xmlns:p14="http://schemas.microsoft.com/office/powerpoint/2010/main" val="276462519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1E39E0-DA3C-D363-2CA3-66B554396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E3D49DE9-268E-64B0-5EA4-A52A7F9BE4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sv-SE" sz="3200" dirty="0"/>
              <a:t>Tillämpningsområdet för de nya reglerna i TTPA</a:t>
            </a:r>
          </a:p>
        </p:txBody>
      </p:sp>
      <p:pic>
        <p:nvPicPr>
          <p:cNvPr id="18" name="Platshållare för innehåll 17">
            <a:extLst>
              <a:ext uri="{FF2B5EF4-FFF2-40B4-BE49-F238E27FC236}">
                <a16:creationId xmlns:a16="http://schemas.microsoft.com/office/drawing/2014/main" id="{D0B928C7-FC67-726C-7DCA-E374F01B12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254294" y="1656006"/>
            <a:ext cx="6642819" cy="4793901"/>
          </a:xfrm>
          <a:noFill/>
        </p:spPr>
      </p:pic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075E02AD-227D-8CC0-3670-AC643F7ACC1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7984066" y="2133600"/>
            <a:ext cx="3369733" cy="4043362"/>
          </a:xfrm>
        </p:spPr>
        <p:txBody>
          <a:bodyPr>
            <a:normAutofit/>
          </a:bodyPr>
          <a:lstStyle/>
          <a:p>
            <a:r>
              <a:rPr lang="sv-SE" dirty="0"/>
              <a:t>Gäller inte bara on-line. </a:t>
            </a:r>
          </a:p>
          <a:p>
            <a:r>
              <a:rPr lang="sv-SE" dirty="0"/>
              <a:t>Transparensmeddelande ska ändå gå att hitta.</a:t>
            </a:r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8A2FA917-B35E-C416-5A64-6548208698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29134" y="3336864"/>
            <a:ext cx="2029943" cy="2090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0984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72347D-ABA5-0C2B-2FE8-61F522F1DA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1A346DED-753E-06CF-BDFA-4A2F238317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>
                <a:latin typeface="Mona Sans "/>
              </a:rPr>
              <a:t>Transparens och inriktning när det gäller politisk reklam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61AC05F2-6D2B-C7D6-5016-08DFD82FDD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3780" y="2602865"/>
            <a:ext cx="5008880" cy="24077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v-SE" dirty="0">
                <a:solidFill>
                  <a:srgbClr val="333333"/>
                </a:solidFill>
                <a:latin typeface="Roboto" panose="02000000000000000000" pitchFamily="2" charset="0"/>
              </a:rPr>
              <a:t>Märkningen m</a:t>
            </a:r>
            <a:r>
              <a:rPr lang="sv-SE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åste också innehålla information om inriktningsteknik och annonsleveransteknik ifall sådan har använts. </a:t>
            </a:r>
          </a:p>
          <a:p>
            <a:endParaRPr lang="en-GB" dirty="0"/>
          </a:p>
        </p:txBody>
      </p:sp>
      <p:pic>
        <p:nvPicPr>
          <p:cNvPr id="18" name="Platshållare för innehåll 17">
            <a:extLst>
              <a:ext uri="{FF2B5EF4-FFF2-40B4-BE49-F238E27FC236}">
                <a16:creationId xmlns:a16="http://schemas.microsoft.com/office/drawing/2014/main" id="{BFFC5B48-57A9-0C46-5B24-FDC187B79669}"/>
              </a:ext>
            </a:extLst>
          </p:cNvPr>
          <p:cNvPicPr>
            <a:picLocks noGrp="1" noChangeAspect="1"/>
          </p:cNvPicPr>
          <p:nvPr>
            <p:ph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80639" y="2358422"/>
            <a:ext cx="4937760" cy="3285744"/>
          </a:xfrm>
        </p:spPr>
      </p:pic>
    </p:spTree>
    <p:extLst>
      <p:ext uri="{BB962C8B-B14F-4D97-AF65-F5344CB8AC3E}">
        <p14:creationId xmlns:p14="http://schemas.microsoft.com/office/powerpoint/2010/main" val="327495195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99080E07-9D98-A097-CDBA-747CA31D5A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F94DBC02-9E1A-46E5-D4C6-8DD1D8958D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>
                <a:latin typeface="Mona Sans "/>
              </a:rPr>
              <a:t>Transparens och inriktning när det gäller politisk reklam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901E4133-5BDB-53BC-E29E-70C276DADF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7120" y="2259964"/>
            <a:ext cx="5008880" cy="4837643"/>
          </a:xfrm>
        </p:spPr>
        <p:txBody>
          <a:bodyPr>
            <a:normAutofit/>
          </a:bodyPr>
          <a:lstStyle/>
          <a:p>
            <a:r>
              <a:rPr lang="sv-SE" sz="24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Målinriktning eller annonsleverans av politisk reklam tillåts endast på strikta villkor:</a:t>
            </a:r>
          </a:p>
          <a:p>
            <a:r>
              <a:rPr lang="sv-SE" sz="24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Uppgifterna måste vara insamlade från den registrerade.</a:t>
            </a:r>
          </a:p>
          <a:p>
            <a:r>
              <a:rPr lang="sv-SE" sz="24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Uppgifterna får endast användas om den registrerade uttryckligen har gett separat samtycke till att de används för politisk reklam.</a:t>
            </a:r>
          </a:p>
          <a:p>
            <a:endParaRPr lang="en-GB" dirty="0"/>
          </a:p>
        </p:txBody>
      </p:sp>
      <p:pic>
        <p:nvPicPr>
          <p:cNvPr id="18" name="Platshållare för innehåll 17">
            <a:extLst>
              <a:ext uri="{FF2B5EF4-FFF2-40B4-BE49-F238E27FC236}">
                <a16:creationId xmlns:a16="http://schemas.microsoft.com/office/drawing/2014/main" id="{87E734B0-DA6D-578F-B373-5C1CE713E1FC}"/>
              </a:ext>
            </a:extLst>
          </p:cNvPr>
          <p:cNvPicPr>
            <a:picLocks noGrp="1" noChangeAspect="1"/>
          </p:cNvPicPr>
          <p:nvPr>
            <p:ph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80639" y="2358422"/>
            <a:ext cx="4937760" cy="3285744"/>
          </a:xfrm>
        </p:spPr>
      </p:pic>
    </p:spTree>
    <p:extLst>
      <p:ext uri="{BB962C8B-B14F-4D97-AF65-F5344CB8AC3E}">
        <p14:creationId xmlns:p14="http://schemas.microsoft.com/office/powerpoint/2010/main" val="27487037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derrubrik 3">
            <a:extLst>
              <a:ext uri="{FF2B5EF4-FFF2-40B4-BE49-F238E27FC236}">
                <a16:creationId xmlns:a16="http://schemas.microsoft.com/office/drawing/2014/main" id="{4ACB8671-2282-416D-5301-3FFA3CF7A0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3187" y="2081048"/>
            <a:ext cx="4794188" cy="402478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sv-SE" dirty="0">
                <a:latin typeface="+mj-lt"/>
              </a:rPr>
              <a:t>Vi ska verka för:</a:t>
            </a:r>
          </a:p>
          <a:p>
            <a:pPr marL="342900" indent="-3429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sv-SE" dirty="0">
              <a:latin typeface="+mj-lt"/>
            </a:endParaRPr>
          </a:p>
          <a:p>
            <a:pPr marL="342900" indent="-3429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v-SE" dirty="0">
                <a:latin typeface="+mj-lt"/>
              </a:rPr>
              <a:t>yttrandefrihet </a:t>
            </a:r>
          </a:p>
          <a:p>
            <a:pPr marL="342900" indent="-3429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v-SE" dirty="0">
                <a:latin typeface="+mj-lt"/>
              </a:rPr>
              <a:t>medie- och informationskunnighet</a:t>
            </a:r>
          </a:p>
          <a:p>
            <a:pPr marL="342900" indent="-3429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v-SE" dirty="0">
                <a:latin typeface="+mj-lt"/>
              </a:rPr>
              <a:t>möjligheterna till mångfald och tillgänglighet på medieområdet</a:t>
            </a:r>
          </a:p>
          <a:p>
            <a:pPr marL="342900" indent="-3429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v-SE" dirty="0">
                <a:latin typeface="+mj-lt"/>
              </a:rPr>
              <a:t>att stärka barn och unga som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sv-SE" dirty="0">
                <a:latin typeface="+mj-lt"/>
              </a:rPr>
              <a:t>     medvetna medieanvändare  </a:t>
            </a:r>
          </a:p>
          <a:p>
            <a:pPr marL="342900" indent="-3429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sv-SE" dirty="0">
                <a:latin typeface="+mj-lt"/>
              </a:rPr>
              <a:t>att skydda barn från skadlig mediepåverkan</a:t>
            </a:r>
          </a:p>
          <a:p>
            <a:pPr marL="342900" indent="-3429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sv-SE" dirty="0">
              <a:latin typeface="+mj-lt"/>
            </a:endParaRP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sv-SE" dirty="0">
              <a:latin typeface="+mj-lt"/>
            </a:endParaRPr>
          </a:p>
        </p:txBody>
      </p:sp>
      <p:pic>
        <p:nvPicPr>
          <p:cNvPr id="10" name="Platshållare för bild 9" descr="En bild som visar person, klädsel, Människoansikte, tjej&#10;&#10;Automatiskt genererad beskrivning">
            <a:extLst>
              <a:ext uri="{FF2B5EF4-FFF2-40B4-BE49-F238E27FC236}">
                <a16:creationId xmlns:a16="http://schemas.microsoft.com/office/drawing/2014/main" id="{54B3B68C-4BF5-D606-DDD9-3C95AF19C6B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93" r="779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0543275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0A5B3BFF-C833-6D0B-BA2A-A12C082E19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1719" y="1717256"/>
            <a:ext cx="5411745" cy="3423487"/>
          </a:xfrm>
        </p:spPr>
        <p:txBody>
          <a:bodyPr>
            <a:normAutofit/>
          </a:bodyPr>
          <a:lstStyle/>
          <a:p>
            <a:r>
              <a:rPr lang="sv-SE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Alla online-reklammeddelanden ska skickas till en europeisk databas online.</a:t>
            </a:r>
            <a:endParaRPr lang="en-US" dirty="0"/>
          </a:p>
        </p:txBody>
      </p:sp>
      <p:pic>
        <p:nvPicPr>
          <p:cNvPr id="3" name="Bildobjekt 2">
            <a:extLst>
              <a:ext uri="{FF2B5EF4-FFF2-40B4-BE49-F238E27FC236}">
                <a16:creationId xmlns:a16="http://schemas.microsoft.com/office/drawing/2014/main" id="{FE181646-529E-85E5-BA0F-61AAF3AD019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6087" r="25923" b="-2"/>
          <a:stretch/>
        </p:blipFill>
        <p:spPr>
          <a:xfrm>
            <a:off x="7145399" y="1255800"/>
            <a:ext cx="3662594" cy="4293079"/>
          </a:xfrm>
          <a:custGeom>
            <a:avLst/>
            <a:gdLst>
              <a:gd name="connsiteX0" fmla="*/ 1811436 w 3662594"/>
              <a:gd name="connsiteY0" fmla="*/ 0 h 4293079"/>
              <a:gd name="connsiteX1" fmla="*/ 1831297 w 3662594"/>
              <a:gd name="connsiteY1" fmla="*/ 1917 h 4293079"/>
              <a:gd name="connsiteX2" fmla="*/ 1831297 w 3662594"/>
              <a:gd name="connsiteY2" fmla="*/ 980688 h 4293079"/>
              <a:gd name="connsiteX3" fmla="*/ 1851158 w 3662594"/>
              <a:gd name="connsiteY3" fmla="*/ 978771 h 4293079"/>
              <a:gd name="connsiteX4" fmla="*/ 3662594 w 3662594"/>
              <a:gd name="connsiteY4" fmla="*/ 2713473 h 4293079"/>
              <a:gd name="connsiteX5" fmla="*/ 2714596 w 3662594"/>
              <a:gd name="connsiteY5" fmla="*/ 4238806 h 4293079"/>
              <a:gd name="connsiteX6" fmla="*/ 2596950 w 3662594"/>
              <a:gd name="connsiteY6" fmla="*/ 4293079 h 4293079"/>
              <a:gd name="connsiteX7" fmla="*/ 2597059 w 3662594"/>
              <a:gd name="connsiteY7" fmla="*/ 4292381 h 4293079"/>
              <a:gd name="connsiteX8" fmla="*/ 2600990 w 3662594"/>
              <a:gd name="connsiteY8" fmla="*/ 4216501 h 4293079"/>
              <a:gd name="connsiteX9" fmla="*/ 1839645 w 3662594"/>
              <a:gd name="connsiteY9" fmla="*/ 3474358 h 4293079"/>
              <a:gd name="connsiteX10" fmla="*/ 1831297 w 3662594"/>
              <a:gd name="connsiteY10" fmla="*/ 3475178 h 4293079"/>
              <a:gd name="connsiteX11" fmla="*/ 1831297 w 3662594"/>
              <a:gd name="connsiteY11" fmla="*/ 3467487 h 4293079"/>
              <a:gd name="connsiteX12" fmla="*/ 1811436 w 3662594"/>
              <a:gd name="connsiteY12" fmla="*/ 3469404 h 4293079"/>
              <a:gd name="connsiteX13" fmla="*/ 0 w 3662594"/>
              <a:gd name="connsiteY13" fmla="*/ 1734702 h 4293079"/>
              <a:gd name="connsiteX14" fmla="*/ 1811436 w 3662594"/>
              <a:gd name="connsiteY14" fmla="*/ 0 h 429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662594" h="4293079">
                <a:moveTo>
                  <a:pt x="1811436" y="0"/>
                </a:moveTo>
                <a:lnTo>
                  <a:pt x="1831297" y="1917"/>
                </a:lnTo>
                <a:lnTo>
                  <a:pt x="1831297" y="980688"/>
                </a:lnTo>
                <a:lnTo>
                  <a:pt x="1851158" y="978771"/>
                </a:lnTo>
                <a:cubicBezTo>
                  <a:pt x="2851587" y="978771"/>
                  <a:pt x="3662594" y="1755423"/>
                  <a:pt x="3662594" y="2713473"/>
                </a:cubicBezTo>
                <a:cubicBezTo>
                  <a:pt x="3662594" y="3372133"/>
                  <a:pt x="3279266" y="3945053"/>
                  <a:pt x="2714596" y="4238806"/>
                </a:cubicBezTo>
                <a:lnTo>
                  <a:pt x="2596950" y="4293079"/>
                </a:lnTo>
                <a:lnTo>
                  <a:pt x="2597059" y="4292381"/>
                </a:lnTo>
                <a:cubicBezTo>
                  <a:pt x="2599659" y="4267432"/>
                  <a:pt x="2600990" y="4242118"/>
                  <a:pt x="2600990" y="4216501"/>
                </a:cubicBezTo>
                <a:cubicBezTo>
                  <a:pt x="2600990" y="3806626"/>
                  <a:pt x="2260124" y="3474358"/>
                  <a:pt x="1839645" y="3474358"/>
                </a:cubicBezTo>
                <a:lnTo>
                  <a:pt x="1831297" y="3475178"/>
                </a:lnTo>
                <a:lnTo>
                  <a:pt x="1831297" y="3467487"/>
                </a:lnTo>
                <a:lnTo>
                  <a:pt x="1811436" y="3469404"/>
                </a:lnTo>
                <a:cubicBezTo>
                  <a:pt x="811007" y="3469404"/>
                  <a:pt x="0" y="2692752"/>
                  <a:pt x="0" y="1734702"/>
                </a:cubicBezTo>
                <a:cubicBezTo>
                  <a:pt x="0" y="776652"/>
                  <a:pt x="811007" y="0"/>
                  <a:pt x="1811436" y="0"/>
                </a:cubicBezTo>
                <a:close/>
              </a:path>
            </a:pathLst>
          </a:custGeom>
          <a:noFill/>
        </p:spPr>
      </p:pic>
    </p:spTree>
    <p:extLst>
      <p:ext uri="{BB962C8B-B14F-4D97-AF65-F5344CB8AC3E}">
        <p14:creationId xmlns:p14="http://schemas.microsoft.com/office/powerpoint/2010/main" val="403883096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B2DBF0D-F549-94B4-14D8-6C49692C94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85952" y="905742"/>
            <a:ext cx="11087256" cy="5884178"/>
          </a:xfrm>
        </p:spPr>
        <p:txBody>
          <a:bodyPr/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sv-SE" sz="1400" dirty="0">
                <a:effectLst/>
                <a:ea typeface="Calibri" panose="020F0502020204030204" pitchFamily="34" charset="0"/>
              </a:rPr>
              <a:t>1. Sponsorn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sv-SE" sz="1400" dirty="0">
                <a:effectLst/>
                <a:ea typeface="Calibri" panose="020F0502020204030204" pitchFamily="34" charset="0"/>
              </a:rPr>
              <a:t>2. Den enhet som ytterst kontrollerar sponsorn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sv-SE" sz="1400" dirty="0">
                <a:effectLst/>
                <a:ea typeface="Calibri" panose="020F0502020204030204" pitchFamily="34" charset="0"/>
              </a:rPr>
              <a:t>3. Den enhet som betalar för den politiska reklamen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sv-SE" sz="1400" dirty="0">
                <a:effectLst/>
                <a:ea typeface="Calibri" panose="020F0502020204030204" pitchFamily="34" charset="0"/>
              </a:rPr>
              <a:t>4. Den period under vilken den politiska reklamen är avsedd att publiceras, levereras eller spridas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sv-SE" sz="1400" dirty="0">
                <a:effectLst/>
                <a:ea typeface="Calibri" panose="020F0502020204030204" pitchFamily="34" charset="0"/>
              </a:rPr>
              <a:t>5. De aggregerade beloppen och det aggregerade värdet av andra förmåner som leverantörerna av politiska reklamtjänster erhållit för den politiska reklamen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sv-SE" sz="1400" dirty="0">
                <a:effectLst/>
                <a:ea typeface="Calibri" panose="020F0502020204030204" pitchFamily="34" charset="0"/>
              </a:rPr>
              <a:t>6. De aggregerade beloppen och det aggregerade värdet av andra förmåner som leverantörerna av politiska reklamtjänster erhållit för den politiska reklamkampanjen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sv-SE" sz="1400" dirty="0">
                <a:effectLst/>
                <a:ea typeface="Calibri" panose="020F0502020204030204" pitchFamily="34" charset="0"/>
              </a:rPr>
              <a:t>7. Information om ursprunget för de belopp och andra förmåner som leverantörerna av politiska reklamtjänster erhållit: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sv-SE" sz="1400" dirty="0">
                <a:effectLst/>
                <a:ea typeface="Calibri" panose="020F0502020204030204" pitchFamily="34" charset="0"/>
              </a:rPr>
              <a:t>8. Den metod som används för att beräkna de aggregerade beloppen och det aggregerade värdet av andra förmåner som leverantörerna av politiska reklamtjänster erhållit för den politiska reklamen, och i förekommande fall, den politiska reklamkampanjen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sv-SE" sz="1400" dirty="0">
                <a:effectLst/>
                <a:ea typeface="Calibri" panose="020F0502020204030204" pitchFamily="34" charset="0"/>
              </a:rPr>
              <a:t>9. Kopplat till: [typ, nivå och datum för valet/valen] eller [typ, nivå och datum för folkomröstningen/folkomröstningarna] eller [namn på initiativet och nivån på lagstiftnings- eller regleringsprocessen.]9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sv-SE" sz="1400" dirty="0">
                <a:effectLst/>
                <a:ea typeface="Calibri" panose="020F0502020204030204" pitchFamily="34" charset="0"/>
              </a:rPr>
              <a:t>10. Officiell information om villkoren för deltagande i valet eller folkomröstningen kopplad till den politiska reklamen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sv-SE" sz="1400" dirty="0">
                <a:effectLst/>
                <a:ea typeface="Calibri" panose="020F0502020204030204" pitchFamily="34" charset="0"/>
              </a:rPr>
              <a:t>11. [Länkar till den europeiska databasen för politiska annonser online]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sv-SE" sz="1400" dirty="0">
                <a:effectLst/>
                <a:ea typeface="Calibri" panose="020F0502020204030204" pitchFamily="34" charset="0"/>
              </a:rPr>
              <a:t>12. Hur man anmäler eventuellt icke-kompatibla politiska annonser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sv-SE" sz="1400" dirty="0">
                <a:effectLst/>
                <a:ea typeface="Calibri" panose="020F0502020204030204" pitchFamily="34" charset="0"/>
              </a:rPr>
              <a:t>13. [En tidigare publicering av den politiska annonsen eller en tidigare version av den har avbrutits eller upphört på grund av en överträdelse av förordning (EU) 2024/900.]</a:t>
            </a:r>
            <a:endParaRPr lang="en-IE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AD1C649-B5A8-1806-3CA9-F5A994903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7097" y="129390"/>
            <a:ext cx="10515600" cy="782357"/>
          </a:xfrm>
        </p:spPr>
        <p:txBody>
          <a:bodyPr/>
          <a:lstStyle/>
          <a:p>
            <a:br>
              <a:rPr lang="en-IE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en-IE" sz="3200" b="1" dirty="0" err="1">
                <a:effectLst/>
                <a:latin typeface="Mona Sans "/>
                <a:ea typeface="Calibri" panose="020F0502020204030204" pitchFamily="34" charset="0"/>
              </a:rPr>
              <a:t>Transparensmeddelandet</a:t>
            </a:r>
            <a:r>
              <a:rPr lang="en-IE" sz="3200" b="1" dirty="0">
                <a:effectLst/>
                <a:latin typeface="Mona Sans "/>
                <a:ea typeface="Calibri" panose="020F0502020204030204" pitchFamily="34" charset="0"/>
              </a:rPr>
              <a:t> ska </a:t>
            </a:r>
            <a:r>
              <a:rPr lang="en-IE" sz="3200" b="1" dirty="0" err="1">
                <a:effectLst/>
                <a:latin typeface="Mona Sans "/>
                <a:ea typeface="Calibri" panose="020F0502020204030204" pitchFamily="34" charset="0"/>
              </a:rPr>
              <a:t>inneh</a:t>
            </a:r>
            <a:r>
              <a:rPr lang="en-IE" sz="3200" b="1" dirty="0" err="1">
                <a:latin typeface="Mona Sans "/>
                <a:ea typeface="Calibri" panose="020F0502020204030204" pitchFamily="34" charset="0"/>
              </a:rPr>
              <a:t>ålla</a:t>
            </a:r>
            <a:r>
              <a:rPr lang="en-IE" sz="3200" b="1" dirty="0">
                <a:latin typeface="Mona Sans "/>
                <a:ea typeface="Calibri" panose="020F0502020204030204" pitchFamily="34" charset="0"/>
              </a:rPr>
              <a:t> </a:t>
            </a:r>
            <a:r>
              <a:rPr lang="en-IE" sz="3200" b="1" dirty="0" err="1">
                <a:latin typeface="Mona Sans "/>
                <a:ea typeface="Calibri" panose="020F0502020204030204" pitchFamily="34" charset="0"/>
              </a:rPr>
              <a:t>följande</a:t>
            </a:r>
            <a:endParaRPr lang="en-IE" sz="3200" b="1" dirty="0">
              <a:latin typeface="Mona Sans "/>
            </a:endParaRPr>
          </a:p>
        </p:txBody>
      </p:sp>
    </p:spTree>
    <p:extLst>
      <p:ext uri="{BB962C8B-B14F-4D97-AF65-F5344CB8AC3E}">
        <p14:creationId xmlns:p14="http://schemas.microsoft.com/office/powerpoint/2010/main" val="121164507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ACCBE873-3111-9E57-1291-AD2E8EA8A8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8D09713B-E235-E070-AF04-B0102B7539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>
                <a:latin typeface="Mona Sans "/>
              </a:rPr>
              <a:t>Transparens och inriktning när det gäller politisk reklam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7EA61341-910E-7C07-9AAF-B6C5A3635B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b="0" i="0" dirty="0">
                <a:solidFill>
                  <a:srgbClr val="333333"/>
                </a:solidFill>
                <a:effectLst/>
                <a:latin typeface="Roboto" panose="02000000000000000000" pitchFamily="2" charset="0"/>
                <a:hlinkClick r:id="rId3"/>
              </a:rPr>
              <a:t>Ytterligare information som ger ett bredare sammanhang till den politiska reklamen, t.ex. information om de sammanlagda beloppen eller deras ursprung, lämnas i det transparensmeddelande som måste ingå i varje politiskt reklammeddelande eller vara lätt att hitta i samband med det.</a:t>
            </a:r>
            <a:endParaRPr lang="en-GB" dirty="0"/>
          </a:p>
        </p:txBody>
      </p:sp>
      <p:pic>
        <p:nvPicPr>
          <p:cNvPr id="18" name="Platshållare för innehåll 17">
            <a:extLst>
              <a:ext uri="{FF2B5EF4-FFF2-40B4-BE49-F238E27FC236}">
                <a16:creationId xmlns:a16="http://schemas.microsoft.com/office/drawing/2014/main" id="{4B04788F-78FB-F9F7-E147-884637356AE6}"/>
              </a:ext>
            </a:extLst>
          </p:cNvPr>
          <p:cNvPicPr>
            <a:picLocks noGrp="1" noChangeAspect="1"/>
          </p:cNvPicPr>
          <p:nvPr>
            <p:ph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42200" y="1397001"/>
            <a:ext cx="3876198" cy="3880186"/>
          </a:xfrm>
        </p:spPr>
      </p:pic>
    </p:spTree>
    <p:extLst>
      <p:ext uri="{BB962C8B-B14F-4D97-AF65-F5344CB8AC3E}">
        <p14:creationId xmlns:p14="http://schemas.microsoft.com/office/powerpoint/2010/main" val="131924486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Bildobjekt 13">
            <a:extLst>
              <a:ext uri="{FF2B5EF4-FFF2-40B4-BE49-F238E27FC236}">
                <a16:creationId xmlns:a16="http://schemas.microsoft.com/office/drawing/2014/main" id="{C95A1B87-7D42-FAF1-A408-5043991296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328" y="984106"/>
            <a:ext cx="4205340" cy="5851222"/>
          </a:xfrm>
          <a:prstGeom prst="rect">
            <a:avLst/>
          </a:prstGeom>
        </p:spPr>
      </p:pic>
      <p:pic>
        <p:nvPicPr>
          <p:cNvPr id="16" name="Bildobjekt 15">
            <a:extLst>
              <a:ext uri="{FF2B5EF4-FFF2-40B4-BE49-F238E27FC236}">
                <a16:creationId xmlns:a16="http://schemas.microsoft.com/office/drawing/2014/main" id="{105D2888-089B-8FBE-DA80-B0D518AD57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75" y="2894"/>
            <a:ext cx="6087325" cy="981212"/>
          </a:xfrm>
          <a:prstGeom prst="rect">
            <a:avLst/>
          </a:prstGeom>
        </p:spPr>
      </p:pic>
      <p:pic>
        <p:nvPicPr>
          <p:cNvPr id="18" name="Bildobjekt 17">
            <a:extLst>
              <a:ext uri="{FF2B5EF4-FFF2-40B4-BE49-F238E27FC236}">
                <a16:creationId xmlns:a16="http://schemas.microsoft.com/office/drawing/2014/main" id="{090A362E-F774-37EB-0BD2-73E2F3D731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12668" y="1132676"/>
            <a:ext cx="5496692" cy="5725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05751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933DCE42-00F9-0516-2B0D-3A77637D1E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3641" y="2838450"/>
            <a:ext cx="6495496" cy="1894308"/>
          </a:xfrm>
        </p:spPr>
        <p:txBody>
          <a:bodyPr>
            <a:normAutofit fontScale="90000"/>
          </a:bodyPr>
          <a:lstStyle/>
          <a:p>
            <a:r>
              <a:rPr lang="sv-SE" dirty="0"/>
              <a:t>Tack! </a:t>
            </a:r>
            <a:br>
              <a:rPr lang="sv-SE" dirty="0"/>
            </a:br>
            <a:br>
              <a:rPr lang="sv-SE" dirty="0"/>
            </a:br>
            <a:r>
              <a:rPr lang="sv-SE" dirty="0"/>
              <a:t>Följs oss på: </a:t>
            </a:r>
            <a:br>
              <a:rPr lang="sv-SE" dirty="0"/>
            </a:br>
            <a:br>
              <a:rPr lang="sv-SE" dirty="0"/>
            </a:br>
            <a:r>
              <a:rPr lang="sv-SE" dirty="0">
                <a:hlinkClick r:id="rId2"/>
              </a:rPr>
              <a:t>Nyhetsrum - Mediemyndigheten</a:t>
            </a:r>
            <a:br>
              <a:rPr lang="sv-SE" dirty="0"/>
            </a:br>
            <a:endParaRPr lang="sv-SE" dirty="0"/>
          </a:p>
        </p:txBody>
      </p:sp>
      <p:pic>
        <p:nvPicPr>
          <p:cNvPr id="4" name="Bildobjekt 3" descr="En bild som visar mönster, kvadrat, pixel, design&#10;&#10;AI-genererat innehåll kan vara felaktigt.">
            <a:extLst>
              <a:ext uri="{FF2B5EF4-FFF2-40B4-BE49-F238E27FC236}">
                <a16:creationId xmlns:a16="http://schemas.microsoft.com/office/drawing/2014/main" id="{97AA164F-6EA9-3844-9552-AEB542490A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762000"/>
            <a:ext cx="384810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0565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objekt 4" descr="Videokamera på väntbord som spelar in kvinna som presenterar, med huvudbetäckning">
            <a:extLst>
              <a:ext uri="{FF2B5EF4-FFF2-40B4-BE49-F238E27FC236}">
                <a16:creationId xmlns:a16="http://schemas.microsoft.com/office/drawing/2014/main" id="{2347D65C-9B12-EED5-4A28-E82FC41126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7" r="37526"/>
          <a:stretch>
            <a:fillRect/>
          </a:stretch>
        </p:blipFill>
        <p:spPr>
          <a:xfrm>
            <a:off x="7269224" y="1255800"/>
            <a:ext cx="3662594" cy="4293079"/>
          </a:xfrm>
          <a:custGeom>
            <a:avLst/>
            <a:gdLst>
              <a:gd name="connsiteX0" fmla="*/ 1811436 w 3662594"/>
              <a:gd name="connsiteY0" fmla="*/ 0 h 4293079"/>
              <a:gd name="connsiteX1" fmla="*/ 1831297 w 3662594"/>
              <a:gd name="connsiteY1" fmla="*/ 1917 h 4293079"/>
              <a:gd name="connsiteX2" fmla="*/ 1831297 w 3662594"/>
              <a:gd name="connsiteY2" fmla="*/ 980688 h 4293079"/>
              <a:gd name="connsiteX3" fmla="*/ 1851158 w 3662594"/>
              <a:gd name="connsiteY3" fmla="*/ 978771 h 4293079"/>
              <a:gd name="connsiteX4" fmla="*/ 3662594 w 3662594"/>
              <a:gd name="connsiteY4" fmla="*/ 2713473 h 4293079"/>
              <a:gd name="connsiteX5" fmla="*/ 2714596 w 3662594"/>
              <a:gd name="connsiteY5" fmla="*/ 4238806 h 4293079"/>
              <a:gd name="connsiteX6" fmla="*/ 2596950 w 3662594"/>
              <a:gd name="connsiteY6" fmla="*/ 4293079 h 4293079"/>
              <a:gd name="connsiteX7" fmla="*/ 2597059 w 3662594"/>
              <a:gd name="connsiteY7" fmla="*/ 4292381 h 4293079"/>
              <a:gd name="connsiteX8" fmla="*/ 2600990 w 3662594"/>
              <a:gd name="connsiteY8" fmla="*/ 4216501 h 4293079"/>
              <a:gd name="connsiteX9" fmla="*/ 1839645 w 3662594"/>
              <a:gd name="connsiteY9" fmla="*/ 3474358 h 4293079"/>
              <a:gd name="connsiteX10" fmla="*/ 1831297 w 3662594"/>
              <a:gd name="connsiteY10" fmla="*/ 3475178 h 4293079"/>
              <a:gd name="connsiteX11" fmla="*/ 1831297 w 3662594"/>
              <a:gd name="connsiteY11" fmla="*/ 3467487 h 4293079"/>
              <a:gd name="connsiteX12" fmla="*/ 1811436 w 3662594"/>
              <a:gd name="connsiteY12" fmla="*/ 3469404 h 4293079"/>
              <a:gd name="connsiteX13" fmla="*/ 0 w 3662594"/>
              <a:gd name="connsiteY13" fmla="*/ 1734702 h 4293079"/>
              <a:gd name="connsiteX14" fmla="*/ 1811436 w 3662594"/>
              <a:gd name="connsiteY14" fmla="*/ 0 h 4293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662594" h="4293079">
                <a:moveTo>
                  <a:pt x="1811436" y="0"/>
                </a:moveTo>
                <a:lnTo>
                  <a:pt x="1831297" y="1917"/>
                </a:lnTo>
                <a:lnTo>
                  <a:pt x="1831297" y="980688"/>
                </a:lnTo>
                <a:lnTo>
                  <a:pt x="1851158" y="978771"/>
                </a:lnTo>
                <a:cubicBezTo>
                  <a:pt x="2851587" y="978771"/>
                  <a:pt x="3662594" y="1755423"/>
                  <a:pt x="3662594" y="2713473"/>
                </a:cubicBezTo>
                <a:cubicBezTo>
                  <a:pt x="3662594" y="3372133"/>
                  <a:pt x="3279266" y="3945053"/>
                  <a:pt x="2714596" y="4238806"/>
                </a:cubicBezTo>
                <a:lnTo>
                  <a:pt x="2596950" y="4293079"/>
                </a:lnTo>
                <a:lnTo>
                  <a:pt x="2597059" y="4292381"/>
                </a:lnTo>
                <a:cubicBezTo>
                  <a:pt x="2599659" y="4267432"/>
                  <a:pt x="2600990" y="4242118"/>
                  <a:pt x="2600990" y="4216501"/>
                </a:cubicBezTo>
                <a:cubicBezTo>
                  <a:pt x="2600990" y="3806626"/>
                  <a:pt x="2260124" y="3474358"/>
                  <a:pt x="1839645" y="3474358"/>
                </a:cubicBezTo>
                <a:lnTo>
                  <a:pt x="1831297" y="3475178"/>
                </a:lnTo>
                <a:lnTo>
                  <a:pt x="1831297" y="3467487"/>
                </a:lnTo>
                <a:lnTo>
                  <a:pt x="1811436" y="3469404"/>
                </a:lnTo>
                <a:cubicBezTo>
                  <a:pt x="811007" y="3469404"/>
                  <a:pt x="0" y="2692752"/>
                  <a:pt x="0" y="1734702"/>
                </a:cubicBezTo>
                <a:cubicBezTo>
                  <a:pt x="0" y="776652"/>
                  <a:pt x="811007" y="0"/>
                  <a:pt x="1811436" y="0"/>
                </a:cubicBezTo>
                <a:close/>
              </a:path>
            </a:pathLst>
          </a:custGeom>
          <a:noFill/>
        </p:spPr>
      </p:pic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1DF9FA30-34B9-91C4-F538-A2753DCCCEB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87438" y="1968500"/>
            <a:ext cx="6057960" cy="4208462"/>
          </a:xfrm>
        </p:spPr>
        <p:txBody>
          <a:bodyPr>
            <a:normAutofit fontScale="85000" lnSpcReduction="20000"/>
          </a:bodyPr>
          <a:lstStyle/>
          <a:p>
            <a:pPr marL="285750" indent="-28575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sv-SE" sz="1500" dirty="0"/>
              <a:t>Fördelar ekonomiskt stöd till nyhetsmedier.</a:t>
            </a:r>
          </a:p>
          <a:p>
            <a:pPr marL="285750" indent="-28575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sv-SE" sz="1500" dirty="0"/>
              <a:t>Beslutar om åldersgräns för biograf-film.</a:t>
            </a:r>
          </a:p>
          <a:p>
            <a:pPr marL="285750" indent="-28575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sv-SE" sz="1500" dirty="0"/>
              <a:t>Utfärdar tillstånd och registrerar radio- och tv-sändningar.</a:t>
            </a:r>
          </a:p>
          <a:p>
            <a:pPr marL="285750" indent="-28575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sv-SE" sz="1500" dirty="0"/>
              <a:t>Utfärdar utgivningsbevis för databaser och periodisk skrift.</a:t>
            </a:r>
          </a:p>
          <a:p>
            <a:pPr marL="285750" indent="-28575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sv-SE" sz="1500" dirty="0"/>
              <a:t>Granskar att medier följer lagar och regler.</a:t>
            </a:r>
          </a:p>
          <a:p>
            <a:pPr marL="285750" indent="-28575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sv-SE" sz="1500" dirty="0"/>
              <a:t>Följer och analyser medieutvecklingen och barns och ungas medieanvändning.</a:t>
            </a:r>
          </a:p>
          <a:p>
            <a:pPr marL="285750" indent="-28575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sv-SE" sz="1500" dirty="0"/>
              <a:t>Samordnar det nationella arbetet med medie- och informationskunnighet.</a:t>
            </a:r>
          </a:p>
          <a:p>
            <a:pPr marL="285750" indent="-28575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sv-SE" sz="1500" dirty="0"/>
              <a:t>Driver </a:t>
            </a:r>
            <a:r>
              <a:rPr lang="sv-SE" sz="1500" dirty="0" err="1"/>
              <a:t>Safer</a:t>
            </a:r>
            <a:r>
              <a:rPr lang="sv-SE" sz="1500" dirty="0"/>
              <a:t> Internet Centre Sverige tillsammans med Bris och ECPAT.</a:t>
            </a:r>
          </a:p>
          <a:p>
            <a:pPr marL="285750" indent="-28575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sv-SE" sz="1500" dirty="0"/>
              <a:t>Genomför regeringsuppdrag.</a:t>
            </a:r>
          </a:p>
          <a:p>
            <a:pPr marL="285750" indent="-285750">
              <a:spcBef>
                <a:spcPts val="1800"/>
              </a:spcBef>
            </a:pPr>
            <a:r>
              <a:rPr lang="sv-SE" sz="1500" dirty="0"/>
              <a:t>Följa frågor som rör journalisters säkerhet i Sverige.</a:t>
            </a:r>
          </a:p>
          <a:p>
            <a:pPr marL="285750" indent="-28575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sv-SE" sz="1500" dirty="0"/>
              <a:t>Aktivt deltagande vad gäller de europeiska regleringarna på medieområdet.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endParaRPr lang="sv-SE" sz="1300" b="1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CE7F4C10-5B1F-2919-695B-7A796FA929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7119" y="681038"/>
            <a:ext cx="6057960" cy="1050376"/>
          </a:xfrm>
        </p:spPr>
        <p:txBody>
          <a:bodyPr anchor="ctr">
            <a:normAutofit/>
          </a:bodyPr>
          <a:lstStyle/>
          <a:p>
            <a:r>
              <a:rPr lang="sv-SE" dirty="0"/>
              <a:t>Våra uppdrag</a:t>
            </a:r>
          </a:p>
        </p:txBody>
      </p:sp>
    </p:spTree>
    <p:extLst>
      <p:ext uri="{BB962C8B-B14F-4D97-AF65-F5344CB8AC3E}">
        <p14:creationId xmlns:p14="http://schemas.microsoft.com/office/powerpoint/2010/main" val="13651484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tshållare för text 5">
            <a:extLst>
              <a:ext uri="{FF2B5EF4-FFF2-40B4-BE49-F238E27FC236}">
                <a16:creationId xmlns:a16="http://schemas.microsoft.com/office/drawing/2014/main" id="{C84B89D2-8BD2-A928-A2DE-5FC02FC6C7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7120" y="518160"/>
            <a:ext cx="10266680" cy="985520"/>
          </a:xfrm>
        </p:spPr>
        <p:txBody>
          <a:bodyPr anchor="b">
            <a:normAutofit/>
          </a:bodyPr>
          <a:lstStyle/>
          <a:p>
            <a:pPr marL="0" indent="0">
              <a:buNone/>
            </a:pPr>
            <a:endParaRPr lang="sv-SE" dirty="0"/>
          </a:p>
          <a:p>
            <a:endParaRPr lang="sv-SE" dirty="0"/>
          </a:p>
        </p:txBody>
      </p:sp>
      <p:pic>
        <p:nvPicPr>
          <p:cNvPr id="10" name="Platshållare för bild 9" descr="En bild som visar himmel, utomhus, arkitektur, moln&#10;&#10;Automatiskt genererad beskrivning">
            <a:extLst>
              <a:ext uri="{FF2B5EF4-FFF2-40B4-BE49-F238E27FC236}">
                <a16:creationId xmlns:a16="http://schemas.microsoft.com/office/drawing/2014/main" id="{C1E0207B-E7DA-ABEF-3899-0E9725262425}"/>
              </a:ext>
            </a:extLst>
          </p:cNvPr>
          <p:cNvPicPr>
            <a:picLocks noGrp="1" noChangeAspect="1"/>
          </p:cNvPicPr>
          <p:nvPr>
            <p:ph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4920" y="2329580"/>
            <a:ext cx="5008880" cy="3343427"/>
          </a:xfrm>
          <a:noFill/>
        </p:spPr>
      </p:pic>
      <p:graphicFrame>
        <p:nvGraphicFramePr>
          <p:cNvPr id="11" name="Tabell 11">
            <a:extLst>
              <a:ext uri="{FF2B5EF4-FFF2-40B4-BE49-F238E27FC236}">
                <a16:creationId xmlns:a16="http://schemas.microsoft.com/office/drawing/2014/main" id="{E894DD66-77EE-6AA1-93B9-4C965BF976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0859975"/>
              </p:ext>
            </p:extLst>
          </p:nvPr>
        </p:nvGraphicFramePr>
        <p:xfrm>
          <a:off x="1087119" y="1721999"/>
          <a:ext cx="4759961" cy="4854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59961">
                  <a:extLst>
                    <a:ext uri="{9D8B030D-6E8A-4147-A177-3AD203B41FA5}">
                      <a16:colId xmlns:a16="http://schemas.microsoft.com/office/drawing/2014/main" val="515000191"/>
                    </a:ext>
                  </a:extLst>
                </a:gridCol>
              </a:tblGrid>
              <a:tr h="224754">
                <a:tc>
                  <a:txBody>
                    <a:bodyPr/>
                    <a:lstStyle/>
                    <a:p>
                      <a:endParaRPr lang="sv-SE" sz="1200" b="1" dirty="0">
                        <a:solidFill>
                          <a:srgbClr val="0E1C4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880" marR="54880" marT="27440" marB="2744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8956313"/>
                  </a:ext>
                </a:extLst>
              </a:tr>
              <a:tr h="224754">
                <a:tc>
                  <a:txBody>
                    <a:bodyPr/>
                    <a:lstStyle/>
                    <a:p>
                      <a:endParaRPr lang="sv-SE" sz="1200" b="1">
                        <a:solidFill>
                          <a:srgbClr val="0E1C4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880" marR="54880" marT="27440" marB="2744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0058465"/>
                  </a:ext>
                </a:extLst>
              </a:tr>
              <a:tr h="371108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sv-SE" sz="2400" b="0" dirty="0">
                          <a:solidFill>
                            <a:srgbClr val="0E1C40"/>
                          </a:solidFill>
                          <a:latin typeface="+mn-lt"/>
                          <a:cs typeface="Times New Roman"/>
                        </a:rPr>
                        <a:t>Förordningen om digitala tjänster (DSA)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sv-SE" sz="2400" b="0" dirty="0">
                        <a:solidFill>
                          <a:srgbClr val="0E1C40"/>
                        </a:solidFill>
                        <a:latin typeface="+mn-lt"/>
                        <a:cs typeface="Times New Roman"/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sv-SE" sz="2400" b="0" dirty="0">
                          <a:solidFill>
                            <a:srgbClr val="0E1C40"/>
                          </a:solidFill>
                          <a:latin typeface="+mn-lt"/>
                          <a:cs typeface="Times New Roman"/>
                        </a:rPr>
                        <a:t>Mediefrihetsförordningen (EMFA) 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sv-SE" sz="2400" b="0" dirty="0">
                        <a:solidFill>
                          <a:srgbClr val="0E1C40"/>
                        </a:solidFill>
                        <a:latin typeface="+mn-lt"/>
                        <a:cs typeface="Times New Roman"/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sv-SE" sz="2400" b="0" dirty="0">
                          <a:solidFill>
                            <a:srgbClr val="0E1C40"/>
                          </a:solidFill>
                          <a:latin typeface="+mn-lt"/>
                          <a:cs typeface="Times New Roman"/>
                        </a:rPr>
                        <a:t>Förordningen om politisk reklam (TTPA) 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sv-SE" sz="1900" b="0" dirty="0">
                        <a:solidFill>
                          <a:srgbClr val="0E1C40"/>
                        </a:solidFill>
                        <a:latin typeface="+mn-lt"/>
                        <a:cs typeface="Times New Roman"/>
                      </a:endParaRPr>
                    </a:p>
                    <a:p>
                      <a:pPr marL="571500" indent="-571500">
                        <a:buFont typeface="Arial" panose="020B0604020202020204" pitchFamily="34" charset="0"/>
                        <a:buChar char="•"/>
                      </a:pPr>
                      <a:endParaRPr lang="sv-SE" sz="1900" b="0" dirty="0">
                        <a:solidFill>
                          <a:srgbClr val="0E1C40"/>
                        </a:solidFill>
                        <a:latin typeface="+mn-lt"/>
                        <a:cs typeface="Times New Roman"/>
                      </a:endParaRPr>
                    </a:p>
                  </a:txBody>
                  <a:tcPr marL="54880" marR="54880" marT="27440" marB="2744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7617086"/>
                  </a:ext>
                </a:extLst>
              </a:tr>
              <a:tr h="210348">
                <a:tc>
                  <a:txBody>
                    <a:bodyPr/>
                    <a:lstStyle/>
                    <a:p>
                      <a:endParaRPr lang="sv-SE" sz="1100" b="1" dirty="0">
                        <a:solidFill>
                          <a:srgbClr val="0E1C40"/>
                        </a:solidFill>
                      </a:endParaRPr>
                    </a:p>
                  </a:txBody>
                  <a:tcPr marL="54880" marR="54880" marT="27440" marB="2744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6681245"/>
                  </a:ext>
                </a:extLst>
              </a:tr>
              <a:tr h="210348">
                <a:tc>
                  <a:txBody>
                    <a:bodyPr/>
                    <a:lstStyle/>
                    <a:p>
                      <a:endParaRPr lang="sv-SE" sz="1100" b="1" dirty="0">
                        <a:solidFill>
                          <a:srgbClr val="0E1C40"/>
                        </a:solidFill>
                      </a:endParaRPr>
                    </a:p>
                  </a:txBody>
                  <a:tcPr marL="54880" marR="54880" marT="27440" marB="2744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38290508"/>
                  </a:ext>
                </a:extLst>
              </a:tr>
              <a:tr h="210348">
                <a:tc>
                  <a:txBody>
                    <a:bodyPr/>
                    <a:lstStyle/>
                    <a:p>
                      <a:endParaRPr lang="sv-SE" sz="1100" b="1" dirty="0">
                        <a:solidFill>
                          <a:srgbClr val="0E1C40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54880" marR="54880" marT="27440" marB="2744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4775838"/>
                  </a:ext>
                </a:extLst>
              </a:tr>
            </a:tbl>
          </a:graphicData>
        </a:graphic>
      </p:graphicFrame>
      <p:sp>
        <p:nvSpPr>
          <p:cNvPr id="2" name="textruta 1">
            <a:extLst>
              <a:ext uri="{FF2B5EF4-FFF2-40B4-BE49-F238E27FC236}">
                <a16:creationId xmlns:a16="http://schemas.microsoft.com/office/drawing/2014/main" id="{042F2D88-EA78-1211-CE86-9CDD2B6A31C7}"/>
              </a:ext>
            </a:extLst>
          </p:cNvPr>
          <p:cNvSpPr txBox="1"/>
          <p:nvPr/>
        </p:nvSpPr>
        <p:spPr>
          <a:xfrm>
            <a:off x="2699512" y="781843"/>
            <a:ext cx="72908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3600" b="1" dirty="0">
                <a:solidFill>
                  <a:srgbClr val="0E1C40"/>
                </a:solidFill>
                <a:latin typeface="Mona Sans "/>
                <a:cs typeface="Times New Roman"/>
              </a:rPr>
              <a:t>EU-regleringar</a:t>
            </a:r>
            <a:r>
              <a:rPr lang="sv-SE" sz="3200" b="1" dirty="0">
                <a:solidFill>
                  <a:srgbClr val="0E1C40"/>
                </a:solidFill>
                <a:cs typeface="Times New Roman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417226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B27FF4-0CD0-16D8-317C-65CB71415F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Vita pilar som målats på asfalten">
            <a:extLst>
              <a:ext uri="{FF2B5EF4-FFF2-40B4-BE49-F238E27FC236}">
                <a16:creationId xmlns:a16="http://schemas.microsoft.com/office/drawing/2014/main" id="{EC2AF0DF-2B6B-F6B8-1BEC-742F66A6629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0022" r="21058" b="-1"/>
          <a:stretch>
            <a:fillRect/>
          </a:stretch>
        </p:blipFill>
        <p:spPr>
          <a:xfrm>
            <a:off x="6092825" y="10"/>
            <a:ext cx="6099175" cy="6857990"/>
          </a:xfrm>
          <a:custGeom>
            <a:avLst/>
            <a:gdLst>
              <a:gd name="connsiteX0" fmla="*/ 0 w 6099175"/>
              <a:gd name="connsiteY0" fmla="*/ 0 h 6858000"/>
              <a:gd name="connsiteX1" fmla="*/ 1315 w 6099175"/>
              <a:gd name="connsiteY1" fmla="*/ 0 h 6858000"/>
              <a:gd name="connsiteX2" fmla="*/ 1315 w 6099175"/>
              <a:gd name="connsiteY2" fmla="*/ 2490082 h 6858000"/>
              <a:gd name="connsiteX3" fmla="*/ 103099 w 6099175"/>
              <a:gd name="connsiteY3" fmla="*/ 2485169 h 6858000"/>
              <a:gd name="connsiteX4" fmla="*/ 1275177 w 6099175"/>
              <a:gd name="connsiteY4" fmla="*/ 1243688 h 6858000"/>
              <a:gd name="connsiteX5" fmla="*/ 103099 w 6099175"/>
              <a:gd name="connsiteY5" fmla="*/ 2207 h 6858000"/>
              <a:gd name="connsiteX6" fmla="*/ 57381 w 6099175"/>
              <a:gd name="connsiteY6" fmla="*/ 0 h 6858000"/>
              <a:gd name="connsiteX7" fmla="*/ 6099175 w 6099175"/>
              <a:gd name="connsiteY7" fmla="*/ 0 h 6858000"/>
              <a:gd name="connsiteX8" fmla="*/ 6099175 w 6099175"/>
              <a:gd name="connsiteY8" fmla="*/ 6858000 h 6858000"/>
              <a:gd name="connsiteX9" fmla="*/ 0 w 6099175"/>
              <a:gd name="connsiteY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099175" h="6858000">
                <a:moveTo>
                  <a:pt x="0" y="0"/>
                </a:moveTo>
                <a:lnTo>
                  <a:pt x="1315" y="0"/>
                </a:lnTo>
                <a:lnTo>
                  <a:pt x="1315" y="2490082"/>
                </a:lnTo>
                <a:lnTo>
                  <a:pt x="103099" y="2485169"/>
                </a:lnTo>
                <a:cubicBezTo>
                  <a:pt x="761438" y="2421263"/>
                  <a:pt x="1275177" y="1889822"/>
                  <a:pt x="1275177" y="1243688"/>
                </a:cubicBezTo>
                <a:cubicBezTo>
                  <a:pt x="1275177" y="597554"/>
                  <a:pt x="761438" y="66113"/>
                  <a:pt x="103099" y="2207"/>
                </a:cubicBezTo>
                <a:lnTo>
                  <a:pt x="57381" y="0"/>
                </a:lnTo>
                <a:lnTo>
                  <a:pt x="6099175" y="0"/>
                </a:lnTo>
                <a:lnTo>
                  <a:pt x="6099175" y="6858000"/>
                </a:lnTo>
                <a:lnTo>
                  <a:pt x="0" y="6858000"/>
                </a:lnTo>
                <a:close/>
              </a:path>
            </a:pathLst>
          </a:custGeom>
          <a:noFill/>
        </p:spPr>
      </p:pic>
      <p:sp>
        <p:nvSpPr>
          <p:cNvPr id="2" name="Rubrik 1">
            <a:extLst>
              <a:ext uri="{FF2B5EF4-FFF2-40B4-BE49-F238E27FC236}">
                <a16:creationId xmlns:a16="http://schemas.microsoft.com/office/drawing/2014/main" id="{E8637CE9-9D47-0795-6CB5-F77493A89D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73189" y="2135802"/>
            <a:ext cx="4761918" cy="2387600"/>
          </a:xfrm>
        </p:spPr>
        <p:txBody>
          <a:bodyPr anchor="b">
            <a:normAutofit/>
          </a:bodyPr>
          <a:lstStyle/>
          <a:p>
            <a:r>
              <a:rPr lang="en-GB" dirty="0"/>
              <a:t>Digital Services Act</a:t>
            </a:r>
            <a:endParaRPr lang="sv-SE" dirty="0"/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0669C628-06CF-1DCF-D744-B0C9A4748A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3189" y="4688841"/>
            <a:ext cx="4761918" cy="1003007"/>
          </a:xfrm>
        </p:spPr>
        <p:txBody>
          <a:bodyPr>
            <a:normAutofit/>
          </a:bodyPr>
          <a:lstStyle/>
          <a:p>
            <a:r>
              <a:rPr lang="sv-SE" dirty="0"/>
              <a:t>DSA – förordningen om en inre marknad för digitala tjänster</a:t>
            </a:r>
          </a:p>
        </p:txBody>
      </p:sp>
      <p:pic>
        <p:nvPicPr>
          <p:cNvPr id="11" name="Bildobjekt 10" descr="En bild som visar Grafik, symbol, grafisk design, skärmbild&#10;&#10;AI-genererat innehåll kan vara felaktigt.">
            <a:extLst>
              <a:ext uri="{FF2B5EF4-FFF2-40B4-BE49-F238E27FC236}">
                <a16:creationId xmlns:a16="http://schemas.microsoft.com/office/drawing/2014/main" id="{69ACF092-AD8A-650B-9224-942C38DE0C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6092825" y="1"/>
            <a:ext cx="6099175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3991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9B32A5E0-3F30-5891-3566-A0564B16EF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73189" y="2513178"/>
            <a:ext cx="4761918" cy="1420701"/>
          </a:xfrm>
        </p:spPr>
        <p:txBody>
          <a:bodyPr anchor="b">
            <a:normAutofit/>
          </a:bodyPr>
          <a:lstStyle/>
          <a:p>
            <a:r>
              <a:rPr lang="sv-SE" dirty="0"/>
              <a:t>Vad innebär DSA i praktiken?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54548910-2F10-4C9E-79E1-B87A3FF21E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3189" y="4070405"/>
            <a:ext cx="4761918" cy="1621443"/>
          </a:xfrm>
        </p:spPr>
        <p:txBody>
          <a:bodyPr>
            <a:normAutofit/>
          </a:bodyPr>
          <a:lstStyle/>
          <a:p>
            <a:r>
              <a:rPr lang="sv-SE" dirty="0"/>
              <a:t>Vad ska förordningen åstadkomma?</a:t>
            </a:r>
          </a:p>
        </p:txBody>
      </p:sp>
      <p:sp>
        <p:nvSpPr>
          <p:cNvPr id="16" name="Platshållare för text 3">
            <a:extLst>
              <a:ext uri="{FF2B5EF4-FFF2-40B4-BE49-F238E27FC236}">
                <a16:creationId xmlns:a16="http://schemas.microsoft.com/office/drawing/2014/main" id="{53EEEF3F-10EF-129D-7EF0-FB6D2D342EF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27007" y="685798"/>
            <a:ext cx="5026589" cy="5670552"/>
          </a:xfrm>
        </p:spPr>
        <p:txBody>
          <a:bodyPr>
            <a:normAutofit/>
          </a:bodyPr>
          <a:lstStyle/>
          <a:p>
            <a:endParaRPr lang="sv-SE" dirty="0"/>
          </a:p>
          <a:p>
            <a:r>
              <a:rPr lang="sv-SE" dirty="0"/>
              <a:t>Förordningens främsta mål är att förhindra olaglig och skadlig verksamhet på nätet och spridning av desinformation.</a:t>
            </a:r>
          </a:p>
          <a:p>
            <a:r>
              <a:rPr lang="sv-SE" dirty="0"/>
              <a:t>Några av DSA:s huvudsyften: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dirty="0"/>
              <a:t>Förstärkt skydd av barn online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dirty="0"/>
              <a:t>Ökade möjligheter att åtgärda olagligt innehåll online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dirty="0"/>
              <a:t>Ökad transparens och rättigheter för tjänstemottagare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dirty="0"/>
              <a:t>Tydligare direktiv vad gäller annonsmaterial på </a:t>
            </a:r>
            <a:r>
              <a:rPr lang="sv-SE" dirty="0" err="1"/>
              <a:t>onlineplattformar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637781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2">
            <a:extLst>
              <a:ext uri="{FF2B5EF4-FFF2-40B4-BE49-F238E27FC236}">
                <a16:creationId xmlns:a16="http://schemas.microsoft.com/office/drawing/2014/main" id="{65FE04E2-FDCD-B160-C57D-535365640FB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/>
              <a:t>Ett regelverk anpassat efter typ</a:t>
            </a:r>
          </a:p>
        </p:txBody>
      </p:sp>
      <p:sp>
        <p:nvSpPr>
          <p:cNvPr id="4" name="Underrubrik 3">
            <a:extLst>
              <a:ext uri="{FF2B5EF4-FFF2-40B4-BE49-F238E27FC236}">
                <a16:creationId xmlns:a16="http://schemas.microsoft.com/office/drawing/2014/main" id="{8389AE79-2F8B-861F-26D0-6D4B0BAFBA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3189" y="4688841"/>
            <a:ext cx="4761918" cy="1493298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dirty="0"/>
              <a:t>Hela DSA träffar inte alla aktörer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dirty="0"/>
              <a:t>Olika artiklar träffar olika aktörer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dirty="0"/>
              <a:t>VLOP/VLOSE omfattas av hela förordningen</a:t>
            </a:r>
          </a:p>
        </p:txBody>
      </p:sp>
      <p:pic>
        <p:nvPicPr>
          <p:cNvPr id="24" name="Bildobjekt 23">
            <a:extLst>
              <a:ext uri="{FF2B5EF4-FFF2-40B4-BE49-F238E27FC236}">
                <a16:creationId xmlns:a16="http://schemas.microsoft.com/office/drawing/2014/main" id="{73A9CC22-D2A1-7091-BC07-6C6E5126AF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555454"/>
            <a:ext cx="5953401" cy="3935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8539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CB13F63E-ACC9-645F-0076-5DD6F788BF1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/>
              <a:t>De största aktörerna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454E8DCD-0FCA-BB7B-FD28-AFFA0446F32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 err="1"/>
              <a:t>VLOP:er</a:t>
            </a:r>
            <a:r>
              <a:rPr lang="sv-SE" dirty="0"/>
              <a:t>: Mycket stora </a:t>
            </a:r>
            <a:r>
              <a:rPr lang="sv-SE" dirty="0" err="1"/>
              <a:t>onlineplattformar</a:t>
            </a:r>
            <a:r>
              <a:rPr lang="sv-SE" dirty="0"/>
              <a:t>
VLOSE: Mycket stor sökmotor på nätet</a:t>
            </a:r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24517AF3-D88C-B24C-324C-09C279F3A2E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56825" y="685798"/>
            <a:ext cx="5026589" cy="5670552"/>
          </a:xfrm>
        </p:spPr>
        <p:txBody>
          <a:bodyPr numCol="2">
            <a:normAutofit/>
          </a:bodyPr>
          <a:lstStyle/>
          <a:p>
            <a:pPr>
              <a:lnSpc>
                <a:spcPct val="150000"/>
              </a:lnSpc>
            </a:pPr>
            <a:r>
              <a:rPr lang="sv-SE" sz="1900" u="sng" dirty="0"/>
              <a:t>VLOP:</a:t>
            </a:r>
            <a:br>
              <a:rPr lang="sv-SE" sz="1900" dirty="0"/>
            </a:br>
            <a:r>
              <a:rPr lang="sv-SE" sz="1900" dirty="0"/>
              <a:t>Alibaba</a:t>
            </a:r>
            <a:br>
              <a:rPr lang="sv-SE" sz="1900" dirty="0"/>
            </a:br>
            <a:r>
              <a:rPr lang="sv-SE" sz="1900" dirty="0"/>
              <a:t>Amazon Store</a:t>
            </a:r>
            <a:br>
              <a:rPr lang="sv-SE" sz="1900" dirty="0"/>
            </a:br>
            <a:r>
              <a:rPr lang="sv-SE" sz="1900" dirty="0"/>
              <a:t>Apple App Store</a:t>
            </a:r>
            <a:br>
              <a:rPr lang="sv-SE" sz="1900" dirty="0"/>
            </a:br>
            <a:r>
              <a:rPr lang="sv-SE" sz="1900" dirty="0"/>
              <a:t>Booking.com</a:t>
            </a:r>
            <a:br>
              <a:rPr lang="sv-SE" sz="1900" dirty="0"/>
            </a:br>
            <a:r>
              <a:rPr lang="sv-SE" sz="1900" dirty="0"/>
              <a:t>Google Play</a:t>
            </a:r>
            <a:br>
              <a:rPr lang="sv-SE" sz="1900" dirty="0"/>
            </a:br>
            <a:r>
              <a:rPr lang="sv-SE" sz="1900" dirty="0"/>
              <a:t>Google </a:t>
            </a:r>
            <a:r>
              <a:rPr lang="sv-SE" sz="1900" dirty="0" err="1"/>
              <a:t>Maps</a:t>
            </a:r>
            <a:br>
              <a:rPr lang="sv-SE" sz="1900" dirty="0"/>
            </a:br>
            <a:r>
              <a:rPr lang="sv-SE" sz="1900" dirty="0"/>
              <a:t>Google Shopping </a:t>
            </a:r>
            <a:br>
              <a:rPr lang="sv-SE" sz="1900" dirty="0"/>
            </a:br>
            <a:r>
              <a:rPr lang="sv-SE" sz="1900" dirty="0"/>
              <a:t>LinkedIn</a:t>
            </a:r>
            <a:br>
              <a:rPr lang="sv-SE" sz="1900" dirty="0"/>
            </a:br>
            <a:r>
              <a:rPr lang="sv-SE" sz="1900" dirty="0"/>
              <a:t>Facebook</a:t>
            </a:r>
            <a:br>
              <a:rPr lang="sv-SE" sz="1900" dirty="0"/>
            </a:br>
            <a:r>
              <a:rPr lang="sv-SE" sz="1900" dirty="0"/>
              <a:t>Instagram</a:t>
            </a:r>
            <a:br>
              <a:rPr lang="sv-SE" sz="1900" dirty="0"/>
            </a:br>
            <a:r>
              <a:rPr lang="sv-SE" sz="1900" dirty="0" err="1"/>
              <a:t>Pinterest</a:t>
            </a:r>
            <a:br>
              <a:rPr lang="sv-SE" sz="1900" dirty="0"/>
            </a:br>
            <a:r>
              <a:rPr lang="sv-SE" sz="1900" dirty="0" err="1"/>
              <a:t>Pornhub</a:t>
            </a:r>
            <a:br>
              <a:rPr lang="sv-SE" sz="1900" dirty="0"/>
            </a:br>
            <a:r>
              <a:rPr lang="sv-SE" sz="1900" dirty="0" err="1"/>
              <a:t>Snapchat</a:t>
            </a:r>
            <a:br>
              <a:rPr lang="sv-SE" sz="1900" dirty="0"/>
            </a:br>
            <a:r>
              <a:rPr lang="sv-SE" sz="1900" dirty="0" err="1"/>
              <a:t>Stripchat</a:t>
            </a:r>
            <a:br>
              <a:rPr lang="sv-SE" sz="1900" dirty="0"/>
            </a:br>
            <a:r>
              <a:rPr lang="sv-SE" sz="1900" dirty="0"/>
              <a:t>TikTok</a:t>
            </a:r>
            <a:br>
              <a:rPr lang="sv-SE" sz="1900" dirty="0"/>
            </a:br>
            <a:r>
              <a:rPr lang="sv-SE" sz="1900" dirty="0"/>
              <a:t>X</a:t>
            </a:r>
            <a:br>
              <a:rPr lang="sv-SE" sz="1900" dirty="0"/>
            </a:br>
            <a:r>
              <a:rPr lang="sv-SE" sz="1900" dirty="0" err="1"/>
              <a:t>Xvideos</a:t>
            </a:r>
            <a:br>
              <a:rPr lang="sv-SE" sz="1900" dirty="0"/>
            </a:br>
            <a:r>
              <a:rPr lang="sv-SE" sz="1900" dirty="0" err="1"/>
              <a:t>Wikipedia</a:t>
            </a:r>
            <a:br>
              <a:rPr lang="sv-SE" sz="1900" dirty="0"/>
            </a:br>
            <a:r>
              <a:rPr lang="sv-SE" sz="1900" dirty="0"/>
              <a:t>Youtube</a:t>
            </a:r>
            <a:br>
              <a:rPr lang="sv-SE" sz="1900" dirty="0"/>
            </a:br>
            <a:r>
              <a:rPr lang="sv-SE" sz="1900" dirty="0" err="1"/>
              <a:t>Zalando</a:t>
            </a:r>
            <a:endParaRPr lang="sv-SE" sz="1900" dirty="0"/>
          </a:p>
          <a:p>
            <a:pPr>
              <a:lnSpc>
                <a:spcPct val="150000"/>
              </a:lnSpc>
            </a:pPr>
            <a:r>
              <a:rPr lang="sv-SE" sz="1900" u="sng" dirty="0"/>
              <a:t>VLOSE: </a:t>
            </a:r>
            <a:br>
              <a:rPr lang="sv-SE" sz="1900" dirty="0"/>
            </a:br>
            <a:r>
              <a:rPr lang="sv-SE" sz="1900" dirty="0"/>
              <a:t>Bing</a:t>
            </a:r>
            <a:br>
              <a:rPr lang="sv-SE" sz="1900" dirty="0"/>
            </a:br>
            <a:r>
              <a:rPr lang="sv-SE" sz="1900" dirty="0"/>
              <a:t>Google </a:t>
            </a:r>
            <a:r>
              <a:rPr lang="sv-SE" sz="1900" dirty="0" err="1"/>
              <a:t>Search</a:t>
            </a:r>
            <a:endParaRPr lang="sv-SE" sz="1900" dirty="0"/>
          </a:p>
        </p:txBody>
      </p:sp>
    </p:spTree>
    <p:extLst>
      <p:ext uri="{BB962C8B-B14F-4D97-AF65-F5344CB8AC3E}">
        <p14:creationId xmlns:p14="http://schemas.microsoft.com/office/powerpoint/2010/main" val="5776777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Mediemyndigheten">
      <a:dk1>
        <a:srgbClr val="0E1C40"/>
      </a:dk1>
      <a:lt1>
        <a:sysClr val="window" lastClr="FFFFFF"/>
      </a:lt1>
      <a:dk2>
        <a:srgbClr val="0E1C40"/>
      </a:dk2>
      <a:lt2>
        <a:srgbClr val="FFFFFF"/>
      </a:lt2>
      <a:accent1>
        <a:srgbClr val="A1C1C5"/>
      </a:accent1>
      <a:accent2>
        <a:srgbClr val="768285"/>
      </a:accent2>
      <a:accent3>
        <a:srgbClr val="F9CE53"/>
      </a:accent3>
      <a:accent4>
        <a:srgbClr val="EFA17A"/>
      </a:accent4>
      <a:accent5>
        <a:srgbClr val="C1A5A0"/>
      </a:accent5>
      <a:accent6>
        <a:srgbClr val="F56C2D"/>
      </a:accent6>
      <a:hlink>
        <a:srgbClr val="451803"/>
      </a:hlink>
      <a:folHlink>
        <a:srgbClr val="954F72"/>
      </a:folHlink>
    </a:clrScheme>
    <a:fontScheme name="Mediemyndighete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owerpointmall Mediemyndigheten.potx" id="{FC812D7B-9F5A-47C8-82F0-1C564EFBEBF6}" vid="{F34B171F-FA0B-4CCC-9CCD-EF9B20E48CE7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1D0D2CBD56FA064581FDF76323522B0D" ma:contentTypeVersion="17" ma:contentTypeDescription="Skapa ett nytt dokument." ma:contentTypeScope="" ma:versionID="8c869bf619a7c056f1615c1ce88eb36a">
  <xsd:schema xmlns:xsd="http://www.w3.org/2001/XMLSchema" xmlns:xs="http://www.w3.org/2001/XMLSchema" xmlns:p="http://schemas.microsoft.com/office/2006/metadata/properties" xmlns:ns2="81133128-611d-4733-9fb4-f3d2a85b7d31" xmlns:ns3="3c8efd47-60bf-4c8e-aa6d-6a95dc3f8133" targetNamespace="http://schemas.microsoft.com/office/2006/metadata/properties" ma:root="true" ma:fieldsID="5228c068b15e201dce714f1e526a1302" ns2:_="" ns3:_="">
    <xsd:import namespace="81133128-611d-4733-9fb4-f3d2a85b7d31"/>
    <xsd:import namespace="3c8efd47-60bf-4c8e-aa6d-6a95dc3f8133"/>
    <xsd:element name="properties">
      <xsd:complexType>
        <xsd:sequence>
          <xsd:element name="documentManagement">
            <xsd:complexType>
              <xsd:all>
                <xsd:element ref="ns2:Beskrivning"/>
                <xsd:element ref="ns2:Nyckelord" minOccurs="0"/>
                <xsd:element ref="ns2:_x00c4_gare"/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133128-611d-4733-9fb4-f3d2a85b7d31" elementFormDefault="qualified">
    <xsd:import namespace="http://schemas.microsoft.com/office/2006/documentManagement/types"/>
    <xsd:import namespace="http://schemas.microsoft.com/office/infopath/2007/PartnerControls"/>
    <xsd:element name="Beskrivning" ma:index="2" ma:displayName="Beskrivning" ma:description="Beskriv gärna kort vad dokumentet handlar om" ma:format="Dropdown" ma:internalName="Beskrivning" ma:readOnly="false">
      <xsd:simpleType>
        <xsd:restriction base="dms:Note">
          <xsd:maxLength value="255"/>
        </xsd:restriction>
      </xsd:simpleType>
    </xsd:element>
    <xsd:element name="Nyckelord" ma:index="3" nillable="true" ma:displayName="Nyckelord" ma:description="Välj nyckelord kopplade till vad det är för typ av dokument" ma:format="Dropdown" ma:internalName="Nyckelord" ma:readOnly="false" ma:requiredMultiChoice="tru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IT"/>
                    <xsd:enumeration value="IT-guider"/>
                    <xsd:enumeration value="E-post"/>
                    <xsd:enumeration value="Kommunikation"/>
                    <xsd:enumeration value="Din lön"/>
                    <xsd:enumeration value="HR"/>
                    <xsd:enumeration value="Terminalglasögon"/>
                    <xsd:enumeration value="Administration"/>
                    <xsd:enumeration value="SAM"/>
                    <xsd:enumeration value="Arbetsmiljö"/>
                    <xsd:enumeration value="Riktlinje"/>
                    <xsd:enumeration value="Distansarbete"/>
                    <xsd:enumeration value="Mall"/>
                    <xsd:enumeration value="Regler"/>
                    <xsd:enumeration value="Plan"/>
                    <xsd:enumeration value="Krisplan"/>
                    <xsd:enumeration value="Säkerhetsplan"/>
                    <xsd:enumeration value="Avtal"/>
                    <xsd:enumeration value="Hälsa"/>
                    <xsd:enumeration value="Arbetsskada"/>
                    <xsd:enumeration value="Kollektivavtal"/>
                    <xsd:enumeration value="Fackförbundet ST"/>
                    <xsd:enumeration value="Fackföbundet SACO"/>
                    <xsd:enumeration value="Handbok"/>
                    <xsd:enumeration value="Utbildning"/>
                    <xsd:enumeration value="Statskontoret"/>
                    <xsd:enumeration value="Policy"/>
                    <xsd:enumeration value="Miljö"/>
                    <xsd:enumeration value="Lathund"/>
                    <xsd:enumeration value="Kontorsteknik"/>
                    <xsd:enumeration value="Säkerhet"/>
                    <xsd:enumeration value="Checklista"/>
                    <xsd:enumeration value="Grafisk profil"/>
                    <xsd:enumeration value="Tillgänglighet"/>
                    <xsd:enumeration value="Utveckling"/>
                    <xsd:enumeration value="Nätverk"/>
                    <xsd:enumeration value="Styrdokument"/>
                    <xsd:enumeration value="Rutin"/>
                    <xsd:enumeration value="Granskning"/>
                    <xsd:enumeration value="Rapport"/>
                    <xsd:enumeration value="Korruption"/>
                    <xsd:enumeration value="Handläggning"/>
                    <xsd:enumeration value="Statistik"/>
                    <xsd:enumeration value="Klassificeringsstruktur"/>
                    <xsd:enumeration value="Public 360"/>
                    <xsd:enumeration value="Medarbetarsamtal"/>
                    <xsd:enumeration value="Semester"/>
                    <xsd:enumeration value="Kompetensutveckling"/>
                    <xsd:enumeration value="Arbetsordning"/>
                    <xsd:enumeration value="Strategi"/>
                    <xsd:enumeration value="Övriga styrdokument"/>
                  </xsd:restriction>
                </xsd:simpleType>
              </xsd:element>
            </xsd:sequence>
          </xsd:extension>
        </xsd:complexContent>
      </xsd:complexType>
    </xsd:element>
    <xsd:element name="_x00c4_gare" ma:index="4" ma:displayName="Ägare" ma:description="Här namnger du personen som äger dokumentet" ma:list="UserInfo" ma:SharePointGroup="0" ma:internalName="_x00c4_gare" ma:readOnly="false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Bildmarkeringar" ma:readOnly="false" ma:fieldId="{5cf76f15-5ced-4ddc-b409-7134ff3c332f}" ma:taxonomyMulti="true" ma:sspId="c53afe86-c7e3-4cbf-ae4a-8d827b5177d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hidden="true" ma:internalName="MediaServiceOCR" ma:readOnly="true">
      <xsd:simpleType>
        <xsd:restriction base="dms:Note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c8efd47-60bf-4c8e-aa6d-6a95dc3f8133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756c0d4a-7e50-4267-9478-3ce8bdd6decd}" ma:internalName="TaxCatchAll" ma:readOnly="false" ma:showField="CatchAllData" ma:web="3c8efd47-60bf-4c8e-aa6d-6a95dc3f81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Delat med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Delat med information" ma:hidden="true" ma:internalName="SharedWithDetail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Innehållstyp"/>
        <xsd:element ref="dc:title" minOccurs="0" maxOccurs="1" ma:index="1" ma:displayName="Rubrik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1133128-611d-4733-9fb4-f3d2a85b7d31">
      <Terms xmlns="http://schemas.microsoft.com/office/infopath/2007/PartnerControls"/>
    </lcf76f155ced4ddcb4097134ff3c332f>
    <Beskrivning xmlns="81133128-611d-4733-9fb4-f3d2a85b7d31">Använd den här mallen när du vill skapa en presentation i Powerpoint enligt Mediemyndighetens grafiska profil.</Beskrivning>
    <_x00c4_gare xmlns="81133128-611d-4733-9fb4-f3d2a85b7d31">
      <UserInfo>
        <DisplayName>Benjamin Beyene</DisplayName>
        <AccountId>11</AccountId>
        <AccountType/>
      </UserInfo>
    </_x00c4_gare>
    <TaxCatchAll xmlns="3c8efd47-60bf-4c8e-aa6d-6a95dc3f8133" xsi:nil="true"/>
    <Nyckelord xmlns="81133128-611d-4733-9fb4-f3d2a85b7d31">
      <Value>Mall</Value>
    </Nyckelord>
  </documentManagement>
</p:properties>
</file>

<file path=customXml/itemProps1.xml><?xml version="1.0" encoding="utf-8"?>
<ds:datastoreItem xmlns:ds="http://schemas.openxmlformats.org/officeDocument/2006/customXml" ds:itemID="{01ECF6EC-523A-4C82-90E6-39AE269C36A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9AA9409-2608-404B-BD27-81C9C47F63E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1133128-611d-4733-9fb4-f3d2a85b7d31"/>
    <ds:schemaRef ds:uri="3c8efd47-60bf-4c8e-aa6d-6a95dc3f81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07C7FF6-FB45-4F33-B4CD-8DDBC72F95F7}">
  <ds:schemaRefs>
    <ds:schemaRef ds:uri="http://purl.org/dc/elements/1.1/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  <ds:schemaRef ds:uri="http://purl.org/dc/dcmitype/"/>
    <ds:schemaRef ds:uri="http://schemas.microsoft.com/office/infopath/2007/PartnerControls"/>
    <ds:schemaRef ds:uri="3c8efd47-60bf-4c8e-aa6d-6a95dc3f8133"/>
    <ds:schemaRef ds:uri="81133128-611d-4733-9fb4-f3d2a85b7d31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Powerpointmall Mediemyndigheten (1)</Template>
  <TotalTime>9305</TotalTime>
  <Words>1480</Words>
  <Application>Microsoft Macintosh PowerPoint</Application>
  <PresentationFormat>Bredbild</PresentationFormat>
  <Paragraphs>194</Paragraphs>
  <Slides>34</Slides>
  <Notes>29</Notes>
  <HiddenSlides>3</HiddenSlides>
  <MMClips>0</MMClips>
  <ScaleCrop>false</ScaleCrop>
  <HeadingPairs>
    <vt:vector size="6" baseType="variant">
      <vt:variant>
        <vt:lpstr>Använt teckensnitt</vt:lpstr>
      </vt:variant>
      <vt:variant>
        <vt:i4>10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34</vt:i4>
      </vt:variant>
    </vt:vector>
  </HeadingPairs>
  <TitlesOfParts>
    <vt:vector size="45" baseType="lpstr">
      <vt:lpstr>Arial</vt:lpstr>
      <vt:lpstr>Arial Narrow</vt:lpstr>
      <vt:lpstr>Calibri</vt:lpstr>
      <vt:lpstr>Courier New</vt:lpstr>
      <vt:lpstr>Mona Sans</vt:lpstr>
      <vt:lpstr>Mona Sans </vt:lpstr>
      <vt:lpstr>Open Sans</vt:lpstr>
      <vt:lpstr>Roboto</vt:lpstr>
      <vt:lpstr>Times New Roman</vt:lpstr>
      <vt:lpstr>Wingdings</vt:lpstr>
      <vt:lpstr>Office-tema</vt:lpstr>
      <vt:lpstr>Mediemyndigheten </vt:lpstr>
      <vt:lpstr>Mediemyndigheten</vt:lpstr>
      <vt:lpstr>PowerPoint-presentation</vt:lpstr>
      <vt:lpstr>Våra uppdrag</vt:lpstr>
      <vt:lpstr> </vt:lpstr>
      <vt:lpstr>Digital Services Act</vt:lpstr>
      <vt:lpstr>Vad innebär DSA i praktiken?</vt:lpstr>
      <vt:lpstr>Ett regelverk anpassat efter typ</vt:lpstr>
      <vt:lpstr>De största aktörerna</vt:lpstr>
      <vt:lpstr>Vem har ansvar?</vt:lpstr>
      <vt:lpstr>Vad innebär DSA för Mediemyndigheten?</vt:lpstr>
      <vt:lpstr>EU:s mediefrihets- förordning (EMFA)</vt:lpstr>
      <vt:lpstr>  Varför behövs en mediefrihetsförordning just nu?  Ett led i EU:s handlingsplan för demokrati att främja demokratisk delaktighet, bekämpa desinformation och stödja mediernas frihet och mångfald </vt:lpstr>
      <vt:lpstr>European Media Freedom Act (EMFA)</vt:lpstr>
      <vt:lpstr>Vad innehåller förordningen?</vt:lpstr>
      <vt:lpstr>När börjar reglerna gälla?</vt:lpstr>
      <vt:lpstr>Vem påverkas av mediefrihetsförordningen?</vt:lpstr>
      <vt:lpstr>Nya uppgifter för Mediemyndigheten - EMFA</vt:lpstr>
      <vt:lpstr>Nya regler för märkning av politisk reklam (TTPA)</vt:lpstr>
      <vt:lpstr>  Syfte med förordningen  </vt:lpstr>
      <vt:lpstr>De viktigaste inslagen i de nya reglerna i TTPA</vt:lpstr>
      <vt:lpstr>PowerPoint-presentation</vt:lpstr>
      <vt:lpstr>PowerPoint-presentation</vt:lpstr>
      <vt:lpstr>Tillämpningsområdet för de nya reglerna i TTPA</vt:lpstr>
      <vt:lpstr>Förhindrande av utländsk inblandning</vt:lpstr>
      <vt:lpstr>Transparens och inriktning när det gäller politisk reklam</vt:lpstr>
      <vt:lpstr>Tillämpningsområdet för de nya reglerna i TTPA</vt:lpstr>
      <vt:lpstr>Transparens och inriktning när det gäller politisk reklam</vt:lpstr>
      <vt:lpstr>Transparens och inriktning när det gäller politisk reklam</vt:lpstr>
      <vt:lpstr>Alla online-reklammeddelanden ska skickas till en europeisk databas online.</vt:lpstr>
      <vt:lpstr> Transparensmeddelandet ska innehålla följande</vt:lpstr>
      <vt:lpstr>Transparens och inriktning när det gäller politisk reklam</vt:lpstr>
      <vt:lpstr>PowerPoint-presentation</vt:lpstr>
      <vt:lpstr>Tack!   Följs oss på:   Nyhetsrum - Mediemyndigheten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Helena Dal</dc:creator>
  <cp:lastModifiedBy>Mathias Dahlström</cp:lastModifiedBy>
  <cp:revision>5</cp:revision>
  <dcterms:created xsi:type="dcterms:W3CDTF">2025-08-19T08:37:04Z</dcterms:created>
  <dcterms:modified xsi:type="dcterms:W3CDTF">2025-08-26T15:59:24Z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0x0101001D0D2CBD56FA064581FDF76323522B0D</vt:lpwstr>
  </property>
  <property fmtid="{D5CDD505-2E9C-101B-9397-08002B2CF9AE}" pid="3" name="MediaServiceImageTags">
    <vt:lpwstr/>
  </property>
</Properties>
</file>