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6"/>
  </p:sldMasterIdLst>
  <p:sldIdLst>
    <p:sldId id="256" r:id="rId7"/>
    <p:sldId id="262" r:id="rId8"/>
    <p:sldId id="257" r:id="rId9"/>
    <p:sldId id="268" r:id="rId10"/>
    <p:sldId id="258" r:id="rId11"/>
    <p:sldId id="267" r:id="rId12"/>
  </p:sldIdLst>
  <p:sldSz cx="12192000" cy="6858000"/>
  <p:notesSz cx="6797675" cy="9926638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C4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4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bil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01" y="6152555"/>
            <a:ext cx="1737835" cy="493779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ctrTitle" hasCustomPrompt="1"/>
          </p:nvPr>
        </p:nvSpPr>
        <p:spPr>
          <a:xfrm>
            <a:off x="993268" y="729566"/>
            <a:ext cx="8893350" cy="2151531"/>
          </a:xfrm>
        </p:spPr>
        <p:txBody>
          <a:bodyPr lIns="0" rIns="0" anchor="t">
            <a:noAutofit/>
          </a:bodyPr>
          <a:lstStyle>
            <a:lvl1pPr algn="l">
              <a:defRPr sz="6400" baseline="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Klicka för att lägga till rubrik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988574" y="2900578"/>
            <a:ext cx="8898044" cy="1655762"/>
          </a:xfrm>
        </p:spPr>
        <p:txBody>
          <a:bodyPr lIns="0" rIns="0"/>
          <a:lstStyle>
            <a:lvl1pPr marL="0" indent="0" algn="l">
              <a:buNone/>
              <a:defRPr sz="28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sv-SE" dirty="0"/>
          </a:p>
        </p:txBody>
      </p:sp>
      <p:sp>
        <p:nvSpPr>
          <p:cNvPr id="10" name="Rektangel 9"/>
          <p:cNvSpPr/>
          <p:nvPr/>
        </p:nvSpPr>
        <p:spPr>
          <a:xfrm>
            <a:off x="622800" y="548807"/>
            <a:ext cx="10943791" cy="547387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E429F-ADA7-446B-8B9C-BBD5CDD6AD30}" type="datetime1">
              <a:rPr lang="sv-SE" smtClean="0"/>
              <a:t>2025-08-26</a:t>
            </a:fld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Departementsnamn</a:t>
            </a:r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4D15-3887-47F3-AC8F-B99C7C44B5C5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5518194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re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622799" y="1893600"/>
            <a:ext cx="3405601" cy="4129200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351843" y="1893600"/>
            <a:ext cx="3452400" cy="4129200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8" name="Platshållare för innehåll 3"/>
          <p:cNvSpPr>
            <a:spLocks noGrp="1"/>
          </p:cNvSpPr>
          <p:nvPr>
            <p:ph sz="half" idx="13"/>
          </p:nvPr>
        </p:nvSpPr>
        <p:spPr>
          <a:xfrm>
            <a:off x="8127687" y="1893600"/>
            <a:ext cx="3450828" cy="4129200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9" name="Platshållare för datum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12F3F3F-D4CD-4C78-B476-8DD550FFE88E}" type="datetime1">
              <a:rPr lang="sv-SE" smtClean="0"/>
              <a:t>2025-08-26</a:t>
            </a:fld>
            <a:endParaRPr lang="sv-SE" dirty="0"/>
          </a:p>
        </p:txBody>
      </p:sp>
      <p:sp>
        <p:nvSpPr>
          <p:cNvPr id="10" name="Platshållare för sidfot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sv-SE"/>
              <a:t>Departementsnamn</a:t>
            </a:r>
            <a:endParaRPr lang="sv-SE" dirty="0"/>
          </a:p>
        </p:txBody>
      </p:sp>
      <p:sp>
        <p:nvSpPr>
          <p:cNvPr id="11" name="Platshållare för bildnumm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C3D4D15-3887-47F3-AC8F-B99C7C44B5C5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4649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med två bildtext/kä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6226887" y="1908063"/>
            <a:ext cx="5337668" cy="41292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622799" y="1908063"/>
            <a:ext cx="5306401" cy="3421021"/>
          </a:xfrm>
        </p:spPr>
        <p:txBody>
          <a:bodyPr>
            <a:noAutofit/>
          </a:bodyPr>
          <a:lstStyle>
            <a:lvl1pPr marL="0" indent="0">
              <a:spcAft>
                <a:spcPts val="1000"/>
              </a:spcAft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8" name="Rubrik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9" name="Platshållare för text 8"/>
          <p:cNvSpPr>
            <a:spLocks noGrp="1"/>
          </p:cNvSpPr>
          <p:nvPr>
            <p:ph type="body" sz="quarter" idx="13" hasCustomPrompt="1"/>
          </p:nvPr>
        </p:nvSpPr>
        <p:spPr>
          <a:xfrm>
            <a:off x="617565" y="5486400"/>
            <a:ext cx="5311635" cy="550863"/>
          </a:xfrm>
        </p:spPr>
        <p:txBody>
          <a:bodyPr anchor="b"/>
          <a:lstStyle>
            <a:lvl1pPr marL="0" indent="0" algn="r">
              <a:buNone/>
              <a:defRPr sz="9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/>
              <a:t>Bildtext/källa</a:t>
            </a:r>
          </a:p>
        </p:txBody>
      </p:sp>
      <p:sp>
        <p:nvSpPr>
          <p:cNvPr id="2" name="Platshållare för datum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77A0106-448D-4074-8D09-F6351A6A1C03}" type="datetime1">
              <a:rPr lang="sv-SE" smtClean="0"/>
              <a:t>2025-08-26</a:t>
            </a:fld>
            <a:endParaRPr lang="sv-SE" dirty="0"/>
          </a:p>
        </p:txBody>
      </p:sp>
      <p:sp>
        <p:nvSpPr>
          <p:cNvPr id="10" name="Platshållare för sidfot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sv-SE"/>
              <a:t>Departementsnamn</a:t>
            </a:r>
            <a:endParaRPr lang="sv-SE" dirty="0"/>
          </a:p>
        </p:txBody>
      </p:sp>
      <p:sp>
        <p:nvSpPr>
          <p:cNvPr id="11" name="Platshållare för bildnumm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C3D4D15-3887-47F3-AC8F-B99C7C44B5C5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1940845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6226887" y="1908063"/>
            <a:ext cx="5337668" cy="41292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622799" y="1908063"/>
            <a:ext cx="5306401" cy="4129200"/>
          </a:xfrm>
        </p:spPr>
        <p:txBody>
          <a:bodyPr>
            <a:noAutofit/>
          </a:bodyPr>
          <a:lstStyle>
            <a:lvl1pPr marL="0" indent="0">
              <a:spcAft>
                <a:spcPts val="1000"/>
              </a:spcAft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8" name="Rubrik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A5FC-2B4E-4F40-B466-24D3BD765199}" type="datetime1">
              <a:rPr lang="sv-SE" smtClean="0"/>
              <a:t>2025-08-26</a:t>
            </a:fld>
            <a:endParaRPr lang="sv-SE" dirty="0"/>
          </a:p>
        </p:txBody>
      </p:sp>
      <p:sp>
        <p:nvSpPr>
          <p:cNvPr id="9" name="Platshållare för sidfot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Departementsnamn</a:t>
            </a:r>
            <a:endParaRPr lang="sv-SE" dirty="0"/>
          </a:p>
        </p:txBody>
      </p:sp>
      <p:sp>
        <p:nvSpPr>
          <p:cNvPr id="10" name="Platshållare för bildnumm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4D15-3887-47F3-AC8F-B99C7C44B5C5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52797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Rubrikbild blå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01" y="6152555"/>
            <a:ext cx="1737835" cy="493779"/>
          </a:xfrm>
          <a:prstGeom prst="rect">
            <a:avLst/>
          </a:prstGeom>
        </p:spPr>
      </p:pic>
      <p:sp>
        <p:nvSpPr>
          <p:cNvPr id="2" name="Rubrik 1"/>
          <p:cNvSpPr>
            <a:spLocks noGrp="1"/>
          </p:cNvSpPr>
          <p:nvPr>
            <p:ph type="ctrTitle" hasCustomPrompt="1"/>
          </p:nvPr>
        </p:nvSpPr>
        <p:spPr>
          <a:xfrm>
            <a:off x="1004154" y="729566"/>
            <a:ext cx="8893350" cy="2151531"/>
          </a:xfrm>
        </p:spPr>
        <p:txBody>
          <a:bodyPr lIns="0" rIns="0" anchor="t">
            <a:noAutofit/>
          </a:bodyPr>
          <a:lstStyle>
            <a:lvl1pPr algn="l">
              <a:defRPr sz="6400" baseline="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Klicka för att lägga till rubrik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999460" y="2900578"/>
            <a:ext cx="8898044" cy="1655762"/>
          </a:xfrm>
        </p:spPr>
        <p:txBody>
          <a:bodyPr lIns="0" rIns="0"/>
          <a:lstStyle>
            <a:lvl1pPr marL="0" indent="0" algn="l">
              <a:buNone/>
              <a:defRPr sz="280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sv-SE" dirty="0"/>
          </a:p>
        </p:txBody>
      </p:sp>
      <p:sp>
        <p:nvSpPr>
          <p:cNvPr id="10" name="Rektangel 9"/>
          <p:cNvSpPr/>
          <p:nvPr/>
        </p:nvSpPr>
        <p:spPr>
          <a:xfrm>
            <a:off x="622800" y="548807"/>
            <a:ext cx="10943791" cy="547387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sv-SE" dirty="0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E429F-ADA7-446B-8B9C-BBD5CDD6AD30}" type="datetime1">
              <a:rPr lang="sv-SE" smtClean="0"/>
              <a:t>2025-08-26</a:t>
            </a:fld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Departementsnamn</a:t>
            </a:r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4D15-3887-47F3-AC8F-B99C7C44B5C5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7835450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vsnittsrubrik blå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F0C50-572B-47DC-A58B-CDFE5A030283}" type="datetime1">
              <a:rPr lang="sv-SE" smtClean="0"/>
              <a:t>2025-08-26</a:t>
            </a:fld>
            <a:endParaRPr lang="sv-SE" dirty="0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Departementsnamn</a:t>
            </a:r>
            <a:endParaRPr lang="sv-SE" dirty="0"/>
          </a:p>
        </p:txBody>
      </p:sp>
      <p:sp>
        <p:nvSpPr>
          <p:cNvPr id="10" name="Platshållare för bildnumm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4D15-3887-47F3-AC8F-B99C7C44B5C5}" type="slidenum">
              <a:rPr lang="sv-SE" smtClean="0"/>
              <a:pPr/>
              <a:t>‹#›</a:t>
            </a:fld>
            <a:endParaRPr lang="sv-SE" dirty="0"/>
          </a:p>
        </p:txBody>
      </p:sp>
      <p:pic>
        <p:nvPicPr>
          <p:cNvPr id="11" name="Bildobjekt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01" y="6152555"/>
            <a:ext cx="1737835" cy="493779"/>
          </a:xfrm>
          <a:prstGeom prst="rect">
            <a:avLst/>
          </a:prstGeom>
        </p:spPr>
      </p:pic>
      <p:sp>
        <p:nvSpPr>
          <p:cNvPr id="13" name="Rubrik 1"/>
          <p:cNvSpPr>
            <a:spLocks noGrp="1"/>
          </p:cNvSpPr>
          <p:nvPr>
            <p:ph type="title"/>
          </p:nvPr>
        </p:nvSpPr>
        <p:spPr>
          <a:xfrm>
            <a:off x="622800" y="359999"/>
            <a:ext cx="10952115" cy="1620001"/>
          </a:xfrm>
        </p:spPr>
        <p:txBody>
          <a:bodyPr anchor="t">
            <a:noAutofit/>
          </a:bodyPr>
          <a:lstStyle>
            <a:lvl1pPr>
              <a:defRPr sz="4800" baseline="0">
                <a:solidFill>
                  <a:schemeClr val="tx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14" name="Platshållare för text 2"/>
          <p:cNvSpPr>
            <a:spLocks noGrp="1"/>
          </p:cNvSpPr>
          <p:nvPr>
            <p:ph type="body" idx="1"/>
          </p:nvPr>
        </p:nvSpPr>
        <p:spPr>
          <a:xfrm>
            <a:off x="622800" y="1980000"/>
            <a:ext cx="10952115" cy="1304925"/>
          </a:xfrm>
        </p:spPr>
        <p:txBody>
          <a:bodyPr/>
          <a:lstStyle>
            <a:lvl1pPr marL="0" indent="0">
              <a:buNone/>
              <a:defRPr sz="280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</p:spTree>
    <p:extLst>
      <p:ext uri="{BB962C8B-B14F-4D97-AF65-F5344CB8AC3E}">
        <p14:creationId xmlns:p14="http://schemas.microsoft.com/office/powerpoint/2010/main" val="39177838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mslag blå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 hasCustomPrompt="1"/>
          </p:nvPr>
        </p:nvSpPr>
        <p:spPr>
          <a:xfrm>
            <a:off x="623311" y="548807"/>
            <a:ext cx="10943791" cy="5473875"/>
          </a:xfrm>
        </p:spPr>
        <p:txBody>
          <a:bodyPr lIns="367200" tIns="223200" rIns="180000" anchor="t">
            <a:noAutofit/>
          </a:bodyPr>
          <a:lstStyle>
            <a:lvl1pPr algn="l">
              <a:defRPr sz="6400" baseline="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Klicka för att infoga text</a:t>
            </a:r>
          </a:p>
        </p:txBody>
      </p:sp>
      <p:sp>
        <p:nvSpPr>
          <p:cNvPr id="10" name="Rektangel 9"/>
          <p:cNvSpPr/>
          <p:nvPr/>
        </p:nvSpPr>
        <p:spPr>
          <a:xfrm>
            <a:off x="623311" y="548807"/>
            <a:ext cx="10943791" cy="547387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7200" tIns="223200" rIns="121917" bIns="60958" rtlCol="0" anchor="ctr">
            <a:noAutofit/>
          </a:bodyPr>
          <a:lstStyle/>
          <a:p>
            <a:pPr algn="ctr"/>
            <a:endParaRPr lang="sv-SE" dirty="0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4BA93-5507-47D4-BA73-9510C4CFB7E1}" type="datetime1">
              <a:rPr lang="sv-SE" smtClean="0"/>
              <a:t>2025-08-26</a:t>
            </a:fld>
            <a:endParaRPr lang="sv-SE" dirty="0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Departementsnamn</a:t>
            </a:r>
            <a:endParaRPr lang="sv-SE" dirty="0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4D15-3887-47F3-AC8F-B99C7C44B5C5}" type="slidenum">
              <a:rPr lang="sv-SE" smtClean="0"/>
              <a:pPr/>
              <a:t>‹#›</a:t>
            </a:fld>
            <a:endParaRPr lang="sv-SE" dirty="0"/>
          </a:p>
        </p:txBody>
      </p:sp>
      <p:pic>
        <p:nvPicPr>
          <p:cNvPr id="8" name="Bildobjekt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01" y="6152555"/>
            <a:ext cx="1737835" cy="493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706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mslag grå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 hasCustomPrompt="1"/>
          </p:nvPr>
        </p:nvSpPr>
        <p:spPr>
          <a:xfrm>
            <a:off x="623311" y="548807"/>
            <a:ext cx="10943791" cy="5473875"/>
          </a:xfrm>
        </p:spPr>
        <p:txBody>
          <a:bodyPr lIns="367200" tIns="223200" rIns="180000" anchor="t">
            <a:noAutofit/>
          </a:bodyPr>
          <a:lstStyle>
            <a:lvl1pPr algn="l">
              <a:defRPr sz="6400" baseline="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Klicka för att infoga text</a:t>
            </a:r>
          </a:p>
        </p:txBody>
      </p:sp>
      <p:sp>
        <p:nvSpPr>
          <p:cNvPr id="10" name="Rektangel 9"/>
          <p:cNvSpPr/>
          <p:nvPr/>
        </p:nvSpPr>
        <p:spPr>
          <a:xfrm>
            <a:off x="623311" y="548807"/>
            <a:ext cx="10943791" cy="547387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sv-SE" dirty="0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5BD43-795F-4C50-AF45-3CB157E8B4A8}" type="datetime1">
              <a:rPr lang="sv-SE" smtClean="0"/>
              <a:t>2025-08-26</a:t>
            </a:fld>
            <a:endParaRPr lang="sv-SE" dirty="0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Departementsnamn</a:t>
            </a:r>
            <a:endParaRPr lang="sv-SE" dirty="0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4D15-3887-47F3-AC8F-B99C7C44B5C5}" type="slidenum">
              <a:rPr lang="sv-SE" smtClean="0"/>
              <a:pPr/>
              <a:t>‹#›</a:t>
            </a:fld>
            <a:endParaRPr lang="sv-SE" dirty="0"/>
          </a:p>
        </p:txBody>
      </p:sp>
      <p:pic>
        <p:nvPicPr>
          <p:cNvPr id="8" name="Bildobjekt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01" y="6152555"/>
            <a:ext cx="1737835" cy="493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5166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mslag med utfallande bi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tshållare för bild 5"/>
          <p:cNvSpPr>
            <a:spLocks noGrp="1"/>
          </p:cNvSpPr>
          <p:nvPr>
            <p:ph type="pic" sz="quarter" idx="14" hasCustomPrompt="1"/>
          </p:nvPr>
        </p:nvSpPr>
        <p:spPr>
          <a:xfrm>
            <a:off x="1" y="0"/>
            <a:ext cx="1219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sv-SE" dirty="0"/>
              <a:t> </a:t>
            </a:r>
          </a:p>
        </p:txBody>
      </p:sp>
      <p:sp>
        <p:nvSpPr>
          <p:cNvPr id="2" name="Rubrik 1"/>
          <p:cNvSpPr>
            <a:spLocks noGrp="1"/>
          </p:cNvSpPr>
          <p:nvPr>
            <p:ph type="ctrTitle" hasCustomPrompt="1"/>
          </p:nvPr>
        </p:nvSpPr>
        <p:spPr>
          <a:xfrm>
            <a:off x="623311" y="548807"/>
            <a:ext cx="10943791" cy="5473875"/>
          </a:xfrm>
          <a:ln w="19050">
            <a:solidFill>
              <a:schemeClr val="bg1"/>
            </a:solidFill>
          </a:ln>
        </p:spPr>
        <p:txBody>
          <a:bodyPr lIns="374400" tIns="223200" rIns="180000" anchor="t">
            <a:noAutofit/>
          </a:bodyPr>
          <a:lstStyle>
            <a:lvl1pPr algn="l">
              <a:defRPr sz="6400" baseline="0"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Klicka för att infoga text</a:t>
            </a:r>
          </a:p>
        </p:txBody>
      </p:sp>
      <p:sp>
        <p:nvSpPr>
          <p:cNvPr id="4" name="Platshållare för text 3" descr="RKLogo" title="RKLogo"/>
          <p:cNvSpPr>
            <a:spLocks noGrp="1"/>
          </p:cNvSpPr>
          <p:nvPr>
            <p:ph type="body" sz="quarter" idx="13" hasCustomPrompt="1"/>
          </p:nvPr>
        </p:nvSpPr>
        <p:spPr>
          <a:xfrm>
            <a:off x="626400" y="6152400"/>
            <a:ext cx="1738800" cy="4932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sv-SE" dirty="0"/>
              <a:t> 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20CC14C-A365-460A-878B-7590651A3474}" type="datetime1">
              <a:rPr lang="sv-SE" smtClean="0"/>
              <a:t>2025-08-26</a:t>
            </a:fld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sv-SE"/>
              <a:t>Departementsnamn</a:t>
            </a:r>
            <a:endParaRPr lang="sv-SE" dirty="0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C3D4D15-3887-47F3-AC8F-B99C7C44B5C5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3623379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 rIns="288000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7" name="Rubrik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AB80-E3F7-43B6-99B8-2CCF2C5AB7C1}" type="datetime1">
              <a:rPr lang="sv-SE" smtClean="0"/>
              <a:t>2025-08-26</a:t>
            </a:fld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Departementsnamn</a:t>
            </a:r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4D15-3887-47F3-AC8F-B99C7C44B5C5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547769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lis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 rIns="2880000"/>
          <a:lstStyle>
            <a:lvl1pPr marL="468000" indent="-468000">
              <a:buFont typeface="+mj-lt"/>
              <a:buAutoNum type="arabicPeriod"/>
              <a:defRPr/>
            </a:lvl1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AE482-D5BE-411A-B1B9-E63121B0B9A5}" type="datetime1">
              <a:rPr lang="sv-SE" smtClean="0"/>
              <a:t>2025-08-26</a:t>
            </a:fld>
            <a:endParaRPr lang="sv-SE" dirty="0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Departementsnamn</a:t>
            </a:r>
            <a:endParaRPr lang="sv-SE" dirty="0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4D15-3887-47F3-AC8F-B99C7C44B5C5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383592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8" name="Platshållare för text 7"/>
          <p:cNvSpPr>
            <a:spLocks noGrp="1"/>
          </p:cNvSpPr>
          <p:nvPr>
            <p:ph type="body" sz="quarter" idx="13"/>
          </p:nvPr>
        </p:nvSpPr>
        <p:spPr>
          <a:xfrm>
            <a:off x="622800" y="1890000"/>
            <a:ext cx="8074800" cy="4129200"/>
          </a:xfrm>
        </p:spPr>
        <p:txBody>
          <a:bodyPr rIns="0"/>
          <a:lstStyle>
            <a:lvl1pPr marL="0" indent="0">
              <a:buNone/>
              <a:defRPr/>
            </a:lvl1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1235719-514E-4809-A146-B18FB1267448}" type="datetime1">
              <a:rPr lang="sv-SE" smtClean="0"/>
              <a:t>2025-08-26</a:t>
            </a:fld>
            <a:endParaRPr lang="sv-SE" dirty="0"/>
          </a:p>
        </p:txBody>
      </p:sp>
      <p:sp>
        <p:nvSpPr>
          <p:cNvPr id="7" name="Platshållare för sidfot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sv-SE"/>
              <a:t>Departementsnamn</a:t>
            </a:r>
            <a:endParaRPr lang="sv-SE" dirty="0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C3D4D15-3887-47F3-AC8F-B99C7C44B5C5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236577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vsnittsrub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22800" y="359999"/>
            <a:ext cx="10952115" cy="1620001"/>
          </a:xfrm>
        </p:spPr>
        <p:txBody>
          <a:bodyPr anchor="t">
            <a:noAutofit/>
          </a:bodyPr>
          <a:lstStyle>
            <a:lvl1pPr>
              <a:defRPr sz="4800" baseline="0">
                <a:solidFill>
                  <a:schemeClr val="tx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622800" y="1980000"/>
            <a:ext cx="10952115" cy="1304925"/>
          </a:xfrm>
        </p:spPr>
        <p:txBody>
          <a:bodyPr/>
          <a:lstStyle>
            <a:lvl1pPr marL="0" indent="0">
              <a:buNone/>
              <a:defRPr sz="280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F5AEC9-DCD9-42C2-AC7B-9AE0978E715F}" type="datetime1">
              <a:rPr lang="sv-SE" smtClean="0"/>
              <a:t>2025-08-26</a:t>
            </a:fld>
            <a:endParaRPr lang="sv-SE" dirty="0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Departementsnamn</a:t>
            </a:r>
            <a:endParaRPr lang="sv-SE" dirty="0"/>
          </a:p>
        </p:txBody>
      </p:sp>
      <p:sp>
        <p:nvSpPr>
          <p:cNvPr id="10" name="Platshållare för bildnumm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4D15-3887-47F3-AC8F-B99C7C44B5C5}" type="slidenum">
              <a:rPr lang="sv-SE" smtClean="0"/>
              <a:pPr/>
              <a:t>‹#›</a:t>
            </a:fld>
            <a:endParaRPr lang="sv-SE" dirty="0"/>
          </a:p>
        </p:txBody>
      </p:sp>
      <p:pic>
        <p:nvPicPr>
          <p:cNvPr id="11" name="Bildobjekt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01" y="6152555"/>
            <a:ext cx="1737835" cy="493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0023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622799" y="1893600"/>
            <a:ext cx="5306401" cy="4129200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6226887" y="1908063"/>
            <a:ext cx="5351628" cy="4129200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8" name="Platshållare för datum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EC056-EBF6-44F4-AA05-D318978CEEB2}" type="datetime1">
              <a:rPr lang="sv-SE" smtClean="0"/>
              <a:t>2025-08-26</a:t>
            </a:fld>
            <a:endParaRPr lang="sv-SE" dirty="0"/>
          </a:p>
        </p:txBody>
      </p:sp>
      <p:sp>
        <p:nvSpPr>
          <p:cNvPr id="9" name="Platshållare för sidfot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Departementsnamn</a:t>
            </a:r>
            <a:endParaRPr lang="sv-SE" dirty="0"/>
          </a:p>
        </p:txBody>
      </p:sp>
      <p:sp>
        <p:nvSpPr>
          <p:cNvPr id="10" name="Platshållare för bildnumm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4D15-3887-47F3-AC8F-B99C7C44B5C5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648335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622799" y="1499927"/>
            <a:ext cx="5306401" cy="823912"/>
          </a:xfrm>
        </p:spPr>
        <p:txBody>
          <a:bodyPr anchor="ctr"/>
          <a:lstStyle>
            <a:lvl1pPr marL="0" indent="0">
              <a:buNone/>
              <a:defRPr sz="3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622799" y="2426463"/>
            <a:ext cx="5306401" cy="3610800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6226887" y="1496145"/>
            <a:ext cx="5351628" cy="823912"/>
          </a:xfrm>
        </p:spPr>
        <p:txBody>
          <a:bodyPr anchor="ctr"/>
          <a:lstStyle>
            <a:lvl1pPr marL="0" indent="0">
              <a:buNone/>
              <a:defRPr sz="3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6226887" y="2426006"/>
            <a:ext cx="5351628" cy="3611257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10" name="Rubrik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AD6F9-8485-4043-A67C-56589D32B672}" type="datetime1">
              <a:rPr lang="sv-SE" smtClean="0"/>
              <a:t>2025-08-26</a:t>
            </a:fld>
            <a:endParaRPr lang="sv-SE" dirty="0"/>
          </a:p>
        </p:txBody>
      </p:sp>
      <p:sp>
        <p:nvSpPr>
          <p:cNvPr id="11" name="Platshållare för sidfot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Departementsnamn</a:t>
            </a:r>
            <a:endParaRPr lang="sv-SE" dirty="0"/>
          </a:p>
        </p:txBody>
      </p:sp>
      <p:sp>
        <p:nvSpPr>
          <p:cNvPr id="12" name="Platshållare för bildnumm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4D15-3887-47F3-AC8F-B99C7C44B5C5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462985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6" name="Platshållare för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70CFB-13F3-48C0-BA62-2701E0DEAD43}" type="datetime1">
              <a:rPr lang="sv-SE" smtClean="0"/>
              <a:t>2025-08-26</a:t>
            </a:fld>
            <a:endParaRPr lang="sv-SE" dirty="0"/>
          </a:p>
        </p:txBody>
      </p:sp>
      <p:sp>
        <p:nvSpPr>
          <p:cNvPr id="7" name="Platshållare för sidfot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Departementsnamn</a:t>
            </a:r>
            <a:endParaRPr lang="sv-SE" dirty="0"/>
          </a:p>
        </p:txBody>
      </p:sp>
      <p:sp>
        <p:nvSpPr>
          <p:cNvPr id="8" name="Platshållare för bildnumm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4D15-3887-47F3-AC8F-B99C7C44B5C5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844295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28A3D-0DB0-43F7-B56E-F59C207974A1}" type="datetime1">
              <a:rPr lang="sv-SE" smtClean="0"/>
              <a:t>2025-08-26</a:t>
            </a:fld>
            <a:endParaRPr lang="sv-SE" dirty="0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Departementsnamn</a:t>
            </a:r>
            <a:endParaRPr lang="sv-SE" dirty="0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4D15-3887-47F3-AC8F-B99C7C44B5C5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880647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3" y="6159720"/>
            <a:ext cx="1729664" cy="491221"/>
          </a:xfrm>
          <a:prstGeom prst="rect">
            <a:avLst/>
          </a:prstGeom>
        </p:spPr>
      </p:pic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622800" y="360000"/>
            <a:ext cx="10944804" cy="1029740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/>
          <a:p>
            <a:r>
              <a:rPr lang="sv-SE" dirty="0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622799" y="1890713"/>
            <a:ext cx="10955715" cy="4129082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10576240" y="297899"/>
            <a:ext cx="977891" cy="216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fld id="{6C37EBDB-E3D6-441D-8D74-0BD88E948927}" type="datetime1">
              <a:rPr lang="sv-SE" smtClean="0"/>
              <a:t>2025-08-26</a:t>
            </a:fld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7640115" y="6304768"/>
            <a:ext cx="3456000" cy="2160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200" b="1" baseline="0">
                <a:solidFill>
                  <a:schemeClr val="tx1"/>
                </a:solidFill>
              </a:defRPr>
            </a:lvl1pPr>
          </a:lstStyle>
          <a:p>
            <a:r>
              <a:rPr lang="sv-SE"/>
              <a:t>Departementsnamn</a:t>
            </a:r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11082155" y="6304768"/>
            <a:ext cx="482400" cy="2160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900" b="0" baseline="0">
                <a:solidFill>
                  <a:schemeClr val="tx1"/>
                </a:solidFill>
              </a:defRPr>
            </a:lvl1pPr>
          </a:lstStyle>
          <a:p>
            <a:fld id="{9C3D4D15-3887-47F3-AC8F-B99C7C44B5C5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149420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2" r:id="rId10"/>
    <p:sldLayoutId id="2147483670" r:id="rId11"/>
    <p:sldLayoutId id="2147483674" r:id="rId12"/>
    <p:sldLayoutId id="2147483677" r:id="rId13"/>
    <p:sldLayoutId id="2147483676" r:id="rId14"/>
    <p:sldLayoutId id="2147483671" r:id="rId15"/>
    <p:sldLayoutId id="2147483675" r:id="rId16"/>
    <p:sldLayoutId id="2147483673" r:id="rId17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84400" indent="-2844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17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orient="horz" pos="3803">
          <p15:clr>
            <a:srgbClr val="F26B43"/>
          </p15:clr>
        </p15:guide>
        <p15:guide id="4" orient="horz" pos="1191">
          <p15:clr>
            <a:srgbClr val="F26B43"/>
          </p15:clr>
        </p15:guide>
        <p15:guide id="5" pos="330">
          <p15:clr>
            <a:srgbClr val="F26B43"/>
          </p15:clr>
        </p15:guide>
        <p15:guide id="6" pos="733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ku.filmutredningen@regeringskansliet.s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D264F82-F15F-4E4E-AEDE-C95586DA991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sz="6600" dirty="0"/>
              <a:t>Uppdraget att motverka illegal ip-tv</a:t>
            </a:r>
            <a:endParaRPr lang="en-GB" sz="6000" dirty="0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EAD3EE14-EB51-42AD-AA4F-CF1A6C425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/>
              <a:t>Filmutredningen (Ku 2024:01)</a:t>
            </a:r>
          </a:p>
        </p:txBody>
      </p:sp>
    </p:spTree>
    <p:extLst>
      <p:ext uri="{BB962C8B-B14F-4D97-AF65-F5344CB8AC3E}">
        <p14:creationId xmlns:p14="http://schemas.microsoft.com/office/powerpoint/2010/main" val="2990151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innehåll 1">
            <a:extLst>
              <a:ext uri="{FF2B5EF4-FFF2-40B4-BE49-F238E27FC236}">
                <a16:creationId xmlns:a16="http://schemas.microsoft.com/office/drawing/2014/main" id="{39ADAEDB-D2D8-4E7D-9F15-AFFEC7518B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800" y="1431985"/>
            <a:ext cx="10487276" cy="3994030"/>
          </a:xfr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sv-SE" sz="2000" b="1" dirty="0">
              <a:ea typeface="Garamond" panose="02020404030301010803" pitchFamily="18" charset="0"/>
              <a:cs typeface="Arial" panose="020B0604020202020204" pitchFamily="34" charset="0"/>
            </a:endParaRPr>
          </a:p>
          <a:p>
            <a:pPr marL="0" indent="0">
              <a:spcAft>
                <a:spcPts val="1200"/>
              </a:spcAft>
              <a:buNone/>
            </a:pPr>
            <a:r>
              <a:rPr lang="sv-SE" sz="2000" b="1" dirty="0">
                <a:ea typeface="Garamond" panose="02020404030301010803" pitchFamily="18" charset="0"/>
                <a:cs typeface="Arial" panose="020B0604020202020204" pitchFamily="34" charset="0"/>
              </a:rPr>
              <a:t>Särskild utredare</a:t>
            </a:r>
          </a:p>
          <a:p>
            <a:pPr marL="0" indent="0">
              <a:buNone/>
            </a:pPr>
            <a:r>
              <a:rPr lang="sv-SE" sz="2000" dirty="0">
                <a:ea typeface="Garamond" panose="02020404030301010803" pitchFamily="18" charset="0"/>
                <a:cs typeface="Arial" panose="020B0604020202020204" pitchFamily="34" charset="0"/>
              </a:rPr>
              <a:t>Eva Bergquist</a:t>
            </a:r>
            <a:br>
              <a:rPr lang="sv-SE" sz="2000" dirty="0">
                <a:ea typeface="Garamond" panose="02020404030301010803" pitchFamily="18" charset="0"/>
                <a:cs typeface="Arial" panose="020B0604020202020204" pitchFamily="34" charset="0"/>
              </a:rPr>
            </a:br>
            <a:endParaRPr lang="sv-SE" sz="2000" dirty="0">
              <a:ea typeface="Garamond" panose="02020404030301010803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v-SE" sz="2400" dirty="0">
              <a:ea typeface="Garamond" panose="02020404030301010803" pitchFamily="18" charset="0"/>
              <a:cs typeface="Arial" panose="020B0604020202020204" pitchFamily="34" charset="0"/>
            </a:endParaRPr>
          </a:p>
          <a:p>
            <a:pPr marL="0" indent="0">
              <a:spcAft>
                <a:spcPts val="1200"/>
              </a:spcAft>
              <a:buNone/>
            </a:pPr>
            <a:r>
              <a:rPr lang="sv-SE" sz="2000" b="1" dirty="0">
                <a:ea typeface="Garamond" panose="02020404030301010803" pitchFamily="18" charset="0"/>
                <a:cs typeface="Arial" panose="020B0604020202020204" pitchFamily="34" charset="0"/>
              </a:rPr>
              <a:t>Sekretariatet</a:t>
            </a:r>
          </a:p>
          <a:p>
            <a:pPr marL="0" indent="0">
              <a:buNone/>
            </a:pPr>
            <a:r>
              <a:rPr lang="sv-SE" sz="2000" dirty="0">
                <a:ea typeface="Garamond" panose="02020404030301010803" pitchFamily="18" charset="0"/>
                <a:cs typeface="Arial" panose="020B0604020202020204" pitchFamily="34" charset="0"/>
              </a:rPr>
              <a:t>Jakob Kihlberg</a:t>
            </a:r>
            <a:br>
              <a:rPr lang="sv-SE" sz="2000" dirty="0">
                <a:ea typeface="Garamond" panose="02020404030301010803" pitchFamily="18" charset="0"/>
                <a:cs typeface="Arial" panose="020B0604020202020204" pitchFamily="34" charset="0"/>
              </a:rPr>
            </a:br>
            <a:r>
              <a:rPr lang="sv-SE" sz="2000" dirty="0">
                <a:ea typeface="Garamond" panose="02020404030301010803" pitchFamily="18" charset="0"/>
                <a:cs typeface="Arial" panose="020B0604020202020204" pitchFamily="34" charset="0"/>
              </a:rPr>
              <a:t>Elisabeth Bill</a:t>
            </a:r>
          </a:p>
          <a:p>
            <a:pPr marL="0" indent="0">
              <a:buNone/>
            </a:pPr>
            <a:endParaRPr lang="sv-SE" sz="2000" dirty="0">
              <a:ea typeface="Garamond" panose="02020404030301010803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v-SE" sz="1800" dirty="0">
              <a:ea typeface="Garamond" panose="02020404030301010803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v-SE" sz="1800" dirty="0">
              <a:ea typeface="Garamond" panose="02020404030301010803" pitchFamily="18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sv-SE" sz="1800" dirty="0">
                <a:ea typeface="Garamond" panose="02020404030301010803" pitchFamily="18" charset="0"/>
                <a:cs typeface="Arial" panose="020B0604020202020204" pitchFamily="34" charset="0"/>
              </a:rPr>
              <a:t>Kontaktuppgifter på www.sou.gov.se</a:t>
            </a:r>
          </a:p>
          <a:p>
            <a:pPr marL="0" indent="0">
              <a:buNone/>
            </a:pPr>
            <a:r>
              <a:rPr lang="sv-SE" sz="1800" dirty="0">
                <a:ea typeface="Garamond" panose="02020404030301010803" pitchFamily="18" charset="0"/>
                <a:cs typeface="Arial" panose="020B0604020202020204" pitchFamily="34" charset="0"/>
                <a:hlinkClick r:id="rId2"/>
              </a:rPr>
              <a:t>ku.filmutredningen@regeringskansliet.se</a:t>
            </a:r>
            <a:r>
              <a:rPr lang="sv-SE" sz="1800" dirty="0">
                <a:ea typeface="Garamond" panose="02020404030301010803" pitchFamily="18" charset="0"/>
                <a:cs typeface="Arial" panose="020B0604020202020204" pitchFamily="34" charset="0"/>
              </a:rPr>
              <a:t>  </a:t>
            </a:r>
          </a:p>
        </p:txBody>
      </p:sp>
      <p:sp>
        <p:nvSpPr>
          <p:cNvPr id="3" name="Rubrik 2">
            <a:extLst>
              <a:ext uri="{FF2B5EF4-FFF2-40B4-BE49-F238E27FC236}">
                <a16:creationId xmlns:a16="http://schemas.microsoft.com/office/drawing/2014/main" id="{D0C69092-875D-4BAB-BDE5-AA2BB9F92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rgbClr val="50C463"/>
                </a:solidFill>
              </a:rPr>
              <a:t>Utredningens sammansättning</a:t>
            </a:r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BA9B65BC-5B31-4A56-BE6A-79E3FCAC5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26155" y="6304768"/>
            <a:ext cx="3456000" cy="216000"/>
          </a:xfrm>
        </p:spPr>
        <p:txBody>
          <a:bodyPr/>
          <a:lstStyle/>
          <a:p>
            <a:r>
              <a:rPr lang="sv-SE" dirty="0">
                <a:solidFill>
                  <a:srgbClr val="50C463"/>
                </a:solidFill>
              </a:rPr>
              <a:t>Filmutredningen (Ku 2024:01</a:t>
            </a:r>
            <a:r>
              <a:rPr lang="sv-SE" dirty="0">
                <a:solidFill>
                  <a:srgbClr val="92D050"/>
                </a:solidFill>
              </a:rPr>
              <a:t>)</a:t>
            </a:r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2A9E4B68-5027-418F-8C05-7C02C39D8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4D15-3887-47F3-AC8F-B99C7C44B5C5}" type="slidenum">
              <a:rPr lang="sv-SE" smtClean="0"/>
              <a:pPr/>
              <a:t>2</a:t>
            </a:fld>
            <a:endParaRPr lang="sv-SE" dirty="0"/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3CD48288-0D59-FF5E-5D17-4988450B5CFB}"/>
              </a:ext>
            </a:extLst>
          </p:cNvPr>
          <p:cNvSpPr txBox="1"/>
          <p:nvPr/>
        </p:nvSpPr>
        <p:spPr>
          <a:xfrm>
            <a:off x="4477586" y="2173857"/>
            <a:ext cx="4372195" cy="2200602"/>
          </a:xfrm>
          <a:prstGeom prst="rect">
            <a:avLst/>
          </a:prstGeom>
          <a:ln w="158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sz="1400" b="1" dirty="0"/>
              <a:t> Expertgruppen</a:t>
            </a:r>
            <a:br>
              <a:rPr lang="sv-SE" sz="1400" b="1" dirty="0"/>
            </a:br>
            <a:endParaRPr lang="sv-SE" sz="1400" b="1" dirty="0"/>
          </a:p>
          <a:p>
            <a:pPr>
              <a:spcAft>
                <a:spcPts val="600"/>
              </a:spcAft>
            </a:pPr>
            <a:r>
              <a:rPr lang="sv-SE" sz="1400" dirty="0"/>
              <a:t> Marcus Schödin, Nordic </a:t>
            </a:r>
            <a:r>
              <a:rPr lang="sv-SE" sz="1400" dirty="0" err="1"/>
              <a:t>Content</a:t>
            </a:r>
            <a:r>
              <a:rPr lang="sv-SE" sz="1400" dirty="0"/>
              <a:t> </a:t>
            </a:r>
            <a:r>
              <a:rPr lang="sv-SE" sz="1400" dirty="0" err="1"/>
              <a:t>Protection</a:t>
            </a:r>
            <a:endParaRPr lang="sv-SE" sz="1400" dirty="0"/>
          </a:p>
          <a:p>
            <a:pPr>
              <a:spcAft>
                <a:spcPts val="600"/>
              </a:spcAft>
            </a:pPr>
            <a:r>
              <a:rPr lang="sv-SE" sz="1400" dirty="0"/>
              <a:t> Sara Lindbäck, Rättighetsalliansen</a:t>
            </a:r>
          </a:p>
          <a:p>
            <a:pPr>
              <a:spcAft>
                <a:spcPts val="600"/>
              </a:spcAft>
            </a:pPr>
            <a:r>
              <a:rPr lang="sv-SE" sz="1400" dirty="0"/>
              <a:t> Clara Cederberg, Justitiedepartementet</a:t>
            </a:r>
          </a:p>
          <a:p>
            <a:pPr>
              <a:spcAft>
                <a:spcPts val="600"/>
              </a:spcAft>
            </a:pPr>
            <a:r>
              <a:rPr lang="sv-SE" sz="1400" dirty="0"/>
              <a:t> Kerstin Morast, Kulturdepartementet</a:t>
            </a:r>
          </a:p>
          <a:p>
            <a:pPr>
              <a:spcAft>
                <a:spcPts val="600"/>
              </a:spcAft>
            </a:pPr>
            <a:r>
              <a:rPr lang="sv-SE" sz="1400" dirty="0"/>
              <a:t> Tommy Gabrielsson, Kulturdepartementet</a:t>
            </a:r>
          </a:p>
          <a:p>
            <a:pPr>
              <a:spcAft>
                <a:spcPts val="600"/>
              </a:spcAft>
            </a:pPr>
            <a:r>
              <a:rPr lang="sv-SE" sz="1400" dirty="0"/>
              <a:t> Linnea Sunesdotter, Kulturdepartementet</a:t>
            </a:r>
          </a:p>
        </p:txBody>
      </p:sp>
    </p:spTree>
    <p:extLst>
      <p:ext uri="{BB962C8B-B14F-4D97-AF65-F5344CB8AC3E}">
        <p14:creationId xmlns:p14="http://schemas.microsoft.com/office/powerpoint/2010/main" val="2994693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innehåll 1">
            <a:extLst>
              <a:ext uri="{FF2B5EF4-FFF2-40B4-BE49-F238E27FC236}">
                <a16:creationId xmlns:a16="http://schemas.microsoft.com/office/drawing/2014/main" id="{39ADAEDB-D2D8-4E7D-9F15-AFFEC7518B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800" y="1782713"/>
            <a:ext cx="11460343" cy="4129082"/>
          </a:xfrm>
        </p:spPr>
        <p:txBody>
          <a:bodyPr/>
          <a:lstStyle/>
          <a:p>
            <a:pPr marL="0" indent="0">
              <a:buNone/>
            </a:pPr>
            <a:r>
              <a:rPr lang="sv-SE" sz="2000" dirty="0"/>
              <a:t>Regeringen beslutade i början av året om tilläggsdirektiv till Filmutredningen om illegal ip-tv</a:t>
            </a:r>
          </a:p>
          <a:p>
            <a:pPr marL="0" indent="0">
              <a:buNone/>
            </a:pPr>
            <a:endParaRPr lang="sv-SE" sz="2000" dirty="0"/>
          </a:p>
          <a:p>
            <a:pPr marL="0" indent="0">
              <a:buNone/>
            </a:pPr>
            <a:r>
              <a:rPr lang="sv-SE" sz="2000" dirty="0"/>
              <a:t>Utredningen har fått i uppdrag att:</a:t>
            </a:r>
            <a:br>
              <a:rPr lang="sv-SE" sz="2000" dirty="0"/>
            </a:br>
            <a:endParaRPr lang="sv-SE" sz="2000" dirty="0"/>
          </a:p>
          <a:p>
            <a:pPr>
              <a:spcAft>
                <a:spcPts val="600"/>
              </a:spcAft>
            </a:pPr>
            <a:r>
              <a:rPr lang="sv-SE" sz="2000" dirty="0"/>
              <a:t>Beskriva hur innehållet i ip-tv som tillhandahålls utan tillstånd från berörda rättighetshavare görs åtkomligt och distribueras</a:t>
            </a:r>
          </a:p>
          <a:p>
            <a:pPr>
              <a:spcAft>
                <a:spcPts val="600"/>
              </a:spcAft>
            </a:pPr>
            <a:r>
              <a:rPr lang="sv-SE" sz="2000" dirty="0"/>
              <a:t>Analysera hur sådan ip-tv påverkar den svenska film- och tv-branschen</a:t>
            </a:r>
          </a:p>
          <a:p>
            <a:pPr>
              <a:spcAft>
                <a:spcPts val="600"/>
              </a:spcAft>
            </a:pPr>
            <a:r>
              <a:rPr lang="sv-SE" sz="2000" dirty="0"/>
              <a:t>Analysera behovet av och förutsättningarna för ett förbud för privatpersoner att ta emot sådan ip-tv och föreslå hur ett förbud bör utformas</a:t>
            </a:r>
          </a:p>
          <a:p>
            <a:pPr>
              <a:spcAft>
                <a:spcPts val="600"/>
              </a:spcAft>
            </a:pPr>
            <a:r>
              <a:rPr lang="sv-SE" sz="2000" dirty="0"/>
              <a:t>Vid behov föreslå andra åtgärder för att motverka distributionen</a:t>
            </a:r>
          </a:p>
        </p:txBody>
      </p:sp>
      <p:sp>
        <p:nvSpPr>
          <p:cNvPr id="3" name="Rubrik 2">
            <a:extLst>
              <a:ext uri="{FF2B5EF4-FFF2-40B4-BE49-F238E27FC236}">
                <a16:creationId xmlns:a16="http://schemas.microsoft.com/office/drawing/2014/main" id="{D0C69092-875D-4BAB-BDE5-AA2BB9F92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rgbClr val="50C463"/>
                </a:solidFill>
              </a:rPr>
              <a:t>Utredningens direktiv</a:t>
            </a:r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BA9B65BC-5B31-4A56-BE6A-79E3FCAC5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>
                <a:solidFill>
                  <a:srgbClr val="50C463"/>
                </a:solidFill>
              </a:rPr>
              <a:t>Filmutredningen (Ku 2024:01</a:t>
            </a:r>
            <a:r>
              <a:rPr lang="sv-SE" dirty="0">
                <a:solidFill>
                  <a:srgbClr val="92D050"/>
                </a:solidFill>
              </a:rPr>
              <a:t>)</a:t>
            </a:r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2A9E4B68-5027-418F-8C05-7C02C39D8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4D15-3887-47F3-AC8F-B99C7C44B5C5}" type="slidenum">
              <a:rPr lang="sv-SE" smtClean="0"/>
              <a:pPr/>
              <a:t>3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888203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innehåll 1">
            <a:extLst>
              <a:ext uri="{FF2B5EF4-FFF2-40B4-BE49-F238E27FC236}">
                <a16:creationId xmlns:a16="http://schemas.microsoft.com/office/drawing/2014/main" id="{39ADAEDB-D2D8-4E7D-9F15-AFFEC7518B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800" y="1782713"/>
            <a:ext cx="11460343" cy="4129082"/>
          </a:xfrm>
        </p:spPr>
        <p:txBody>
          <a:bodyPr/>
          <a:lstStyle/>
          <a:p>
            <a:pPr marL="0" indent="0">
              <a:buNone/>
            </a:pPr>
            <a:r>
              <a:rPr lang="sv-SE" sz="2000" dirty="0"/>
              <a:t>Utgångspunkten för tilläggsuppdraget är att illegal ip-tv ökat väsentligt under senare år, inte minst i Sverige</a:t>
            </a:r>
          </a:p>
          <a:p>
            <a:pPr marL="0" indent="0">
              <a:buNone/>
            </a:pPr>
            <a:endParaRPr lang="sv-SE" sz="2000" dirty="0"/>
          </a:p>
          <a:p>
            <a:pPr marL="0" indent="0">
              <a:buNone/>
            </a:pPr>
            <a:r>
              <a:rPr lang="sv-SE" sz="2000" dirty="0"/>
              <a:t>Enligt tillgängliga uppgifter kan uppemot 15 procent av alla hushåll i landet ha olovliga ip-tv-tjänster idag – betalningen har skattats till hela 1,4 miljarder</a:t>
            </a:r>
          </a:p>
          <a:p>
            <a:pPr marL="0" indent="0">
              <a:buNone/>
            </a:pPr>
            <a:endParaRPr lang="sv-SE" sz="2000" dirty="0"/>
          </a:p>
          <a:p>
            <a:pPr marL="0" indent="0">
              <a:buNone/>
            </a:pPr>
            <a:r>
              <a:rPr lang="sv-SE" sz="2000" dirty="0"/>
              <a:t>På dessa tjänster finns kapade sändningar av hundratals linjära kanaler och enorma </a:t>
            </a:r>
            <a:r>
              <a:rPr lang="sv-SE" sz="2000" dirty="0" err="1"/>
              <a:t>vod</a:t>
            </a:r>
            <a:r>
              <a:rPr lang="sv-SE" sz="2000" dirty="0"/>
              <a:t>-bibliotek med film och serier – inte minst livesänd sport förefaller driva utvecklingen</a:t>
            </a:r>
          </a:p>
          <a:p>
            <a:pPr marL="0" indent="0">
              <a:buNone/>
            </a:pPr>
            <a:endParaRPr lang="sv-SE" sz="2000" dirty="0"/>
          </a:p>
          <a:p>
            <a:pPr marL="0" indent="0">
              <a:buNone/>
            </a:pPr>
            <a:r>
              <a:rPr lang="sv-SE" sz="2000" dirty="0"/>
              <a:t>Till konsument förmedlas tjänsterna av lokala återförsäljare men de som tillhandahåller innehåll och infrastruktur är internationella ligor som sysslar med organiserad brottslighet</a:t>
            </a:r>
          </a:p>
        </p:txBody>
      </p:sp>
      <p:sp>
        <p:nvSpPr>
          <p:cNvPr id="3" name="Rubrik 2">
            <a:extLst>
              <a:ext uri="{FF2B5EF4-FFF2-40B4-BE49-F238E27FC236}">
                <a16:creationId xmlns:a16="http://schemas.microsoft.com/office/drawing/2014/main" id="{D0C69092-875D-4BAB-BDE5-AA2BB9F92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800" y="360955"/>
            <a:ext cx="10944804" cy="1029740"/>
          </a:xfrm>
        </p:spPr>
        <p:txBody>
          <a:bodyPr/>
          <a:lstStyle/>
          <a:p>
            <a:r>
              <a:rPr lang="sv-SE" dirty="0">
                <a:solidFill>
                  <a:srgbClr val="50C463"/>
                </a:solidFill>
              </a:rPr>
              <a:t>Illegal ip-tv – ett stort problem   </a:t>
            </a:r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BA9B65BC-5B31-4A56-BE6A-79E3FCAC5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>
                <a:solidFill>
                  <a:srgbClr val="50C463"/>
                </a:solidFill>
              </a:rPr>
              <a:t>Filmutredningen (Ku 2024:01</a:t>
            </a:r>
            <a:r>
              <a:rPr lang="sv-SE" dirty="0">
                <a:solidFill>
                  <a:srgbClr val="92D050"/>
                </a:solidFill>
              </a:rPr>
              <a:t>)</a:t>
            </a:r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2A9E4B68-5027-418F-8C05-7C02C39D8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4D15-3887-47F3-AC8F-B99C7C44B5C5}" type="slidenum">
              <a:rPr lang="sv-SE" smtClean="0"/>
              <a:pPr/>
              <a:t>4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50446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innehåll 1">
            <a:extLst>
              <a:ext uri="{FF2B5EF4-FFF2-40B4-BE49-F238E27FC236}">
                <a16:creationId xmlns:a16="http://schemas.microsoft.com/office/drawing/2014/main" id="{39ADAEDB-D2D8-4E7D-9F15-AFFEC7518B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800" y="1782713"/>
            <a:ext cx="11735560" cy="4129082"/>
          </a:xfrm>
        </p:spPr>
        <p:txBody>
          <a:bodyPr/>
          <a:lstStyle/>
          <a:p>
            <a:pPr marL="0" indent="0">
              <a:buNone/>
            </a:pPr>
            <a:r>
              <a:rPr lang="sv-SE" sz="2000" dirty="0">
                <a:effectLst/>
                <a:ea typeface="Garamond" panose="02020404030301010803" pitchFamily="18" charset="0"/>
                <a:cs typeface="Arial" panose="020B0604020202020204" pitchFamily="34" charset="0"/>
              </a:rPr>
              <a:t>Vi kommer blan</a:t>
            </a:r>
            <a:r>
              <a:rPr lang="sv-SE" sz="2000" dirty="0">
                <a:ea typeface="Garamond" panose="02020404030301010803" pitchFamily="18" charset="0"/>
                <a:cs typeface="Arial" panose="020B0604020202020204" pitchFamily="34" charset="0"/>
              </a:rPr>
              <a:t>d annat </a:t>
            </a:r>
            <a:r>
              <a:rPr lang="sv-SE" sz="2000" dirty="0">
                <a:effectLst/>
                <a:ea typeface="Garamond" panose="02020404030301010803" pitchFamily="18" charset="0"/>
                <a:cs typeface="Arial" panose="020B0604020202020204" pitchFamily="34" charset="0"/>
              </a:rPr>
              <a:t>att presentera en kartläggning </a:t>
            </a:r>
            <a:br>
              <a:rPr lang="sv-SE" sz="2000" dirty="0">
                <a:effectLst/>
                <a:ea typeface="Garamond" panose="02020404030301010803" pitchFamily="18" charset="0"/>
                <a:cs typeface="Arial" panose="020B0604020202020204" pitchFamily="34" charset="0"/>
              </a:rPr>
            </a:br>
            <a:r>
              <a:rPr lang="sv-SE" sz="2000" dirty="0">
                <a:effectLst/>
                <a:ea typeface="Garamond" panose="02020404030301010803" pitchFamily="18" charset="0"/>
                <a:cs typeface="Arial" panose="020B0604020202020204" pitchFamily="34" charset="0"/>
              </a:rPr>
              <a:t>av följande:</a:t>
            </a:r>
          </a:p>
          <a:p>
            <a:pPr marL="0" indent="0">
              <a:buNone/>
            </a:pPr>
            <a:endParaRPr lang="sv-SE" sz="2000" dirty="0">
              <a:ea typeface="Garamond" panose="02020404030301010803" pitchFamily="18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sv-SE" sz="2000" dirty="0"/>
              <a:t>Hur illegal ip-tv distribueras</a:t>
            </a:r>
            <a:br>
              <a:rPr lang="sv-SE" sz="2000" dirty="0"/>
            </a:br>
            <a:r>
              <a:rPr lang="sv-SE" sz="2000" dirty="0"/>
              <a:t>Vi tittar på tekniska lösningar för distribution men också på hur tjänsterna säljs och hur de konsumeras </a:t>
            </a:r>
            <a:br>
              <a:rPr lang="sv-SE" sz="2000" dirty="0"/>
            </a:br>
            <a:endParaRPr lang="sv-SE" sz="2000" dirty="0"/>
          </a:p>
          <a:p>
            <a:pPr>
              <a:spcAft>
                <a:spcPts val="600"/>
              </a:spcAft>
            </a:pPr>
            <a:r>
              <a:rPr lang="sv-SE" sz="2000" dirty="0"/>
              <a:t>Olika alternativ för blockering och hur det hanteras tekniskt och administrativt i olika europeiska länder</a:t>
            </a:r>
            <a:br>
              <a:rPr lang="sv-SE" sz="2000" dirty="0"/>
            </a:br>
            <a:endParaRPr lang="sv-SE" sz="2000" dirty="0"/>
          </a:p>
          <a:p>
            <a:pPr>
              <a:spcAft>
                <a:spcPts val="600"/>
              </a:spcAft>
            </a:pPr>
            <a:r>
              <a:rPr lang="sv-SE" sz="2000" dirty="0"/>
              <a:t>Omfattning av den illegala verksamheten och hur den påverkar den legala marknaden</a:t>
            </a:r>
          </a:p>
          <a:p>
            <a:pPr>
              <a:buFontTx/>
              <a:buChar char="-"/>
            </a:pPr>
            <a:endParaRPr lang="sv-SE" sz="2200" dirty="0">
              <a:ea typeface="Garamond" panose="02020404030301010803" pitchFamily="18" charset="0"/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endParaRPr lang="sv-SE" sz="2200" dirty="0">
              <a:effectLst/>
              <a:ea typeface="Garamond" panose="02020404030301010803" pitchFamily="18" charset="0"/>
              <a:cs typeface="Arial" panose="020B0604020202020204" pitchFamily="34" charset="0"/>
            </a:endParaRPr>
          </a:p>
        </p:txBody>
      </p:sp>
      <p:sp>
        <p:nvSpPr>
          <p:cNvPr id="3" name="Rubrik 2">
            <a:extLst>
              <a:ext uri="{FF2B5EF4-FFF2-40B4-BE49-F238E27FC236}">
                <a16:creationId xmlns:a16="http://schemas.microsoft.com/office/drawing/2014/main" id="{D0C69092-875D-4BAB-BDE5-AA2BB9F92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rgbClr val="50C463"/>
                </a:solidFill>
              </a:rPr>
              <a:t>Vart utredningen är på väg</a:t>
            </a:r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BA9B65BC-5B31-4A56-BE6A-79E3FCAC5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>
                <a:solidFill>
                  <a:srgbClr val="50C463"/>
                </a:solidFill>
              </a:rPr>
              <a:t>Filmutredningen (Ku 2024:01</a:t>
            </a:r>
            <a:r>
              <a:rPr lang="sv-SE" dirty="0">
                <a:solidFill>
                  <a:srgbClr val="92D050"/>
                </a:solidFill>
              </a:rPr>
              <a:t>)</a:t>
            </a:r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2A9E4B68-5027-418F-8C05-7C02C39D8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4D15-3887-47F3-AC8F-B99C7C44B5C5}" type="slidenum">
              <a:rPr lang="sv-SE" smtClean="0"/>
              <a:pPr/>
              <a:t>5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20008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innehåll 1">
            <a:extLst>
              <a:ext uri="{FF2B5EF4-FFF2-40B4-BE49-F238E27FC236}">
                <a16:creationId xmlns:a16="http://schemas.microsoft.com/office/drawing/2014/main" id="{39ADAEDB-D2D8-4E7D-9F15-AFFEC7518B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800" y="1782713"/>
            <a:ext cx="11735560" cy="4129082"/>
          </a:xfrm>
        </p:spPr>
        <p:txBody>
          <a:bodyPr/>
          <a:lstStyle/>
          <a:p>
            <a:pPr marL="0" indent="0">
              <a:buNone/>
            </a:pPr>
            <a:r>
              <a:rPr lang="sv-SE" sz="2000" dirty="0">
                <a:effectLst/>
                <a:ea typeface="Garamond" panose="02020404030301010803" pitchFamily="18" charset="0"/>
                <a:cs typeface="Arial" panose="020B0604020202020204" pitchFamily="34" charset="0"/>
              </a:rPr>
              <a:t>Vi diskuterar bland annat följande vägar framåt:</a:t>
            </a:r>
          </a:p>
          <a:p>
            <a:pPr marL="0" indent="0">
              <a:buNone/>
            </a:pPr>
            <a:endParaRPr lang="sv-SE" sz="2000" dirty="0">
              <a:ea typeface="Garamond" panose="02020404030301010803" pitchFamily="18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sv-SE" sz="2000" dirty="0"/>
              <a:t>Ett uttryckligt förbud för privatpersoner</a:t>
            </a:r>
            <a:br>
              <a:rPr lang="sv-SE" sz="2000" dirty="0"/>
            </a:br>
            <a:r>
              <a:rPr lang="sv-SE" sz="2000" dirty="0"/>
              <a:t>Kan det förtydligas i den s.k. avkodningslagen att det inte är tillåtet för enskilda att ta del av olovliga sändningar?</a:t>
            </a:r>
            <a:br>
              <a:rPr lang="sv-SE" sz="2000" dirty="0"/>
            </a:br>
            <a:endParaRPr lang="sv-SE" sz="2000" dirty="0"/>
          </a:p>
          <a:p>
            <a:pPr>
              <a:spcAft>
                <a:spcPts val="600"/>
              </a:spcAft>
            </a:pPr>
            <a:r>
              <a:rPr lang="sv-SE" sz="2000" dirty="0"/>
              <a:t>Behövs det nya regler för snabbare blockeringsförelägganden (liveblockering)?</a:t>
            </a:r>
          </a:p>
          <a:p>
            <a:pPr>
              <a:spcAft>
                <a:spcPts val="600"/>
              </a:spcAft>
            </a:pPr>
            <a:r>
              <a:rPr lang="sv-SE" sz="2000" dirty="0"/>
              <a:t>Behövs det tydligare uppdrag för vissa myndigheter?</a:t>
            </a:r>
          </a:p>
          <a:p>
            <a:pPr>
              <a:spcAft>
                <a:spcPts val="600"/>
              </a:spcAft>
            </a:pPr>
            <a:r>
              <a:rPr lang="sv-SE" sz="2000" dirty="0"/>
              <a:t>Behövs det utökade informationsinsatser riktade till antingen allmänheten eller olika delar av det offentliga?</a:t>
            </a:r>
          </a:p>
          <a:p>
            <a:pPr>
              <a:spcAft>
                <a:spcPts val="600"/>
              </a:spcAft>
            </a:pPr>
            <a:r>
              <a:rPr lang="sv-SE" sz="2000" dirty="0"/>
              <a:t>Finns det mer att göra på internationell nivå?</a:t>
            </a:r>
          </a:p>
          <a:p>
            <a:pPr>
              <a:buFontTx/>
              <a:buChar char="-"/>
            </a:pPr>
            <a:endParaRPr lang="sv-SE" sz="2200" dirty="0">
              <a:ea typeface="Garamond" panose="02020404030301010803" pitchFamily="18" charset="0"/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endParaRPr lang="sv-SE" sz="2200" dirty="0">
              <a:effectLst/>
              <a:ea typeface="Garamond" panose="02020404030301010803" pitchFamily="18" charset="0"/>
              <a:cs typeface="Arial" panose="020B0604020202020204" pitchFamily="34" charset="0"/>
            </a:endParaRPr>
          </a:p>
        </p:txBody>
      </p:sp>
      <p:sp>
        <p:nvSpPr>
          <p:cNvPr id="3" name="Rubrik 2">
            <a:extLst>
              <a:ext uri="{FF2B5EF4-FFF2-40B4-BE49-F238E27FC236}">
                <a16:creationId xmlns:a16="http://schemas.microsoft.com/office/drawing/2014/main" id="{D0C69092-875D-4BAB-BDE5-AA2BB9F92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>
                <a:solidFill>
                  <a:srgbClr val="50C463"/>
                </a:solidFill>
              </a:rPr>
              <a:t>Vart utredningen är på väg</a:t>
            </a:r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BA9B65BC-5B31-4A56-BE6A-79E3FCAC5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>
                <a:solidFill>
                  <a:srgbClr val="50C463"/>
                </a:solidFill>
              </a:rPr>
              <a:t>Filmutredningen (Ku 2024:01</a:t>
            </a:r>
            <a:r>
              <a:rPr lang="sv-SE" dirty="0">
                <a:solidFill>
                  <a:srgbClr val="92D050"/>
                </a:solidFill>
              </a:rPr>
              <a:t>)</a:t>
            </a:r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2A9E4B68-5027-418F-8C05-7C02C39D8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3D4D15-3887-47F3-AC8F-B99C7C44B5C5}" type="slidenum">
              <a:rPr lang="sv-SE" smtClean="0"/>
              <a:pPr/>
              <a:t>6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62092246"/>
      </p:ext>
    </p:extLst>
  </p:cSld>
  <p:clrMapOvr>
    <a:masterClrMapping/>
  </p:clrMapOvr>
</p:sld>
</file>

<file path=ppt/theme/theme1.xml><?xml version="1.0" encoding="utf-8"?>
<a:theme xmlns:a="http://schemas.openxmlformats.org/drawingml/2006/main" name="RK PPT 1053">
  <a:themeElements>
    <a:clrScheme name="Regeringskansliet">
      <a:dk1>
        <a:sysClr val="windowText" lastClr="000000"/>
      </a:dk1>
      <a:lt1>
        <a:sysClr val="window" lastClr="FFFFFF"/>
      </a:lt1>
      <a:dk2>
        <a:srgbClr val="716B5F"/>
      </a:dk2>
      <a:lt2>
        <a:srgbClr val="DFDDD9"/>
      </a:lt2>
      <a:accent1>
        <a:srgbClr val="1A3050"/>
      </a:accent1>
      <a:accent2>
        <a:srgbClr val="DFDDD9"/>
      </a:accent2>
      <a:accent3>
        <a:srgbClr val="467199"/>
      </a:accent3>
      <a:accent4>
        <a:srgbClr val="A0B6C9"/>
      </a:accent4>
      <a:accent5>
        <a:srgbClr val="716B5F"/>
      </a:accent5>
      <a:accent6>
        <a:srgbClr val="E0E7EE"/>
      </a:accent6>
      <a:hlink>
        <a:srgbClr val="0563C1"/>
      </a:hlink>
      <a:folHlink>
        <a:srgbClr val="954F72"/>
      </a:folHlink>
    </a:clrScheme>
    <a:fontScheme name="Regeringskanslie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geringskansliet svenska.potx" id="{3D5D679B-320C-4251-86DD-DF941A709E0B}" vid="{5030DF94-D18B-43BD-8AB1-3A35321CC7E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RK PowerPoint" ma:contentTypeID="0x010100BBA312BF02777149882D207184EC35C00200042D9A392EBB1D4E9021E26ADF5012E0" ma:contentTypeVersion="2" ma:contentTypeDescription="Skapa ny presentation" ma:contentTypeScope="" ma:versionID="fa400dddcdbe90983977f10a912c7985">
  <xsd:schema xmlns:xsd="http://www.w3.org/2001/XMLSchema" xmlns:xs="http://www.w3.org/2001/XMLSchema" xmlns:p="http://schemas.microsoft.com/office/2006/metadata/properties" xmlns:ns2="4e9c2f0c-7bf8-49af-8356-cbf363fc78a7" xmlns:ns3="cc625d36-bb37-4650-91b9-0c96159295ba" xmlns:ns4="18f3d968-6251-40b0-9f11-012b293496c2" targetNamespace="http://schemas.microsoft.com/office/2006/metadata/properties" ma:root="true" ma:fieldsID="9cd5a2ecc50a9a68a2cfd1d266cc88ef" ns2:_="" ns3:_="" ns4:_="">
    <xsd:import namespace="4e9c2f0c-7bf8-49af-8356-cbf363fc78a7"/>
    <xsd:import namespace="cc625d36-bb37-4650-91b9-0c96159295ba"/>
    <xsd:import namespace="18f3d968-6251-40b0-9f11-012b293496c2"/>
    <xsd:element name="properties">
      <xsd:complexType>
        <xsd:sequence>
          <xsd:element name="documentManagement">
            <xsd:complexType>
              <xsd:all>
                <xsd:element ref="ns2:RecordNumber" minOccurs="0"/>
                <xsd:element ref="ns2:DirtyMigration" minOccurs="0"/>
                <xsd:element ref="ns3:TaxCatchAllLabel" minOccurs="0"/>
                <xsd:element ref="ns3:k46d94c0acf84ab9a79866a9d8b1905f" minOccurs="0"/>
                <xsd:element ref="ns3:TaxCatchAll" minOccurs="0"/>
                <xsd:element ref="ns3:edbe0b5c82304c8e847ab7b8c02a77c3" minOccurs="0"/>
                <xsd:element ref="ns4:RKNyckelor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9c2f0c-7bf8-49af-8356-cbf363fc78a7" elementFormDefault="qualified">
    <xsd:import namespace="http://schemas.microsoft.com/office/2006/documentManagement/types"/>
    <xsd:import namespace="http://schemas.microsoft.com/office/infopath/2007/PartnerControls"/>
    <xsd:element name="RecordNumber" ma:index="3" nillable="true" ma:displayName="Diarienummer" ma:internalName="RecordNumber">
      <xsd:simpleType>
        <xsd:restriction base="dms:Text">
          <xsd:maxLength value="255"/>
        </xsd:restriction>
      </xsd:simpleType>
    </xsd:element>
    <xsd:element name="DirtyMigration" ma:index="5" nillable="true" ma:displayName="Migrerad inte uppdaterad" ma:default="0" ma:internalName="DirtyMigration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625d36-bb37-4650-91b9-0c96159295ba" elementFormDefault="qualified">
    <xsd:import namespace="http://schemas.microsoft.com/office/2006/documentManagement/types"/>
    <xsd:import namespace="http://schemas.microsoft.com/office/infopath/2007/PartnerControls"/>
    <xsd:element name="TaxCatchAllLabel" ma:index="6" nillable="true" ma:displayName="Taxonomy Catch All Column1" ma:hidden="true" ma:list="{e71af0bf-6074-4bfc-bc6f-ad3b4f8292c0}" ma:internalName="TaxCatchAllLabel" ma:readOnly="true" ma:showField="CatchAllDataLabel" ma:web="d27574ba-be40-4748-9d2f-e0e40bcfae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k46d94c0acf84ab9a79866a9d8b1905f" ma:index="11" nillable="true" ma:taxonomy="true" ma:internalName="k46d94c0acf84ab9a79866a9d8b1905f" ma:taxonomyFieldName="Organisation" ma:displayName="Organisatorisk enhet" ma:fieldId="{446d94c0-acf8-4ab9-a798-66a9d8b1905f}" ma:sspId="d07acfae-4dfa-4949-99a8-259efd31a6ae" ma:termSetId="8c1436be-a8c9-4c8f-93bb-07dc2d5595bf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CatchAll" ma:index="13" nillable="true" ma:displayName="Taxonomy Catch All Column" ma:hidden="true" ma:list="{e71af0bf-6074-4bfc-bc6f-ad3b4f8292c0}" ma:internalName="TaxCatchAll" ma:showField="CatchAllData" ma:web="d27574ba-be40-4748-9d2f-e0e40bcfae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dbe0b5c82304c8e847ab7b8c02a77c3" ma:index="14" nillable="true" ma:taxonomy="true" ma:internalName="edbe0b5c82304c8e847ab7b8c02a77c3" ma:taxonomyFieldName="ActivityCategory" ma:displayName="Aktivitetskategori" ma:default="" ma:fieldId="{edbe0b5c-8230-4c8e-847a-b7b8c02a77c3}" ma:sspId="d07acfae-4dfa-4949-99a8-259efd31a6ae" ma:termSetId="8bf97125-e7b6-456b-9da4-c0e62cf3e5a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f3d968-6251-40b0-9f11-012b293496c2" elementFormDefault="qualified">
    <xsd:import namespace="http://schemas.microsoft.com/office/2006/documentManagement/types"/>
    <xsd:import namespace="http://schemas.microsoft.com/office/infopath/2007/PartnerControls"/>
    <xsd:element name="RKNyckelord" ma:index="16" nillable="true" ma:displayName="Nyckelord" ma:internalName="RKNyckelord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Innehållstyp"/>
        <xsd:element ref="dc:title" minOccurs="0" maxOccurs="1" ma:index="1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c625d36-bb37-4650-91b9-0c96159295ba"/>
    <edbe0b5c82304c8e847ab7b8c02a77c3 xmlns="cc625d36-bb37-4650-91b9-0c96159295ba">
      <Terms xmlns="http://schemas.microsoft.com/office/infopath/2007/PartnerControls"/>
    </edbe0b5c82304c8e847ab7b8c02a77c3>
    <DirtyMigration xmlns="4e9c2f0c-7bf8-49af-8356-cbf363fc78a7">false</DirtyMigration>
    <RecordNumber xmlns="4e9c2f0c-7bf8-49af-8356-cbf363fc78a7" xsi:nil="true"/>
    <RKNyckelord xmlns="18f3d968-6251-40b0-9f11-012b293496c2" xsi:nil="true"/>
    <k46d94c0acf84ab9a79866a9d8b1905f xmlns="cc625d36-bb37-4650-91b9-0c96159295ba">
      <Terms xmlns="http://schemas.microsoft.com/office/infopath/2007/PartnerControls"/>
    </k46d94c0acf84ab9a79866a9d8b1905f>
  </documentManagement>
</p:properties>
</file>

<file path=customXml/item4.xml><?xml version="1.0" encoding="utf-8"?>
<?mso-contentType ?>
<SharedContentType xmlns="Microsoft.SharePoint.Taxonomy.ContentTypeSync" SourceId="d07acfae-4dfa-4949-99a8-259efd31a6ae" ContentTypeId="0x010100BBA312BF02777149882D207184EC35C002" PreviousValue="false"/>
</file>

<file path=customXml/item5.xml><?xml version="1.0" encoding="utf-8"?>
<?mso-contentType ?>
<customXsn xmlns="http://schemas.microsoft.com/office/2006/metadata/customXsn">
  <xsnLocation/>
  <cached>True</cached>
  <openByDefault>False</openByDefault>
  <xsnScope/>
</customXsn>
</file>

<file path=customXml/itemProps1.xml><?xml version="1.0" encoding="utf-8"?>
<ds:datastoreItem xmlns:ds="http://schemas.openxmlformats.org/officeDocument/2006/customXml" ds:itemID="{C02ACA9B-8253-473C-9C0C-FF8CE5F0F0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e9c2f0c-7bf8-49af-8356-cbf363fc78a7"/>
    <ds:schemaRef ds:uri="cc625d36-bb37-4650-91b9-0c96159295ba"/>
    <ds:schemaRef ds:uri="18f3d968-6251-40b0-9f11-012b293496c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8222233-EC40-4C6A-9B7B-55A713E535E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683238B-9372-4D1F-876A-490616179859}">
  <ds:schemaRefs>
    <ds:schemaRef ds:uri="http://purl.org/dc/dcmitype/"/>
    <ds:schemaRef ds:uri="cc625d36-bb37-4650-91b9-0c96159295ba"/>
    <ds:schemaRef ds:uri="http://schemas.microsoft.com/office/2006/documentManagement/types"/>
    <ds:schemaRef ds:uri="http://schemas.openxmlformats.org/package/2006/metadata/core-properties"/>
    <ds:schemaRef ds:uri="4e9c2f0c-7bf8-49af-8356-cbf363fc78a7"/>
    <ds:schemaRef ds:uri="http://schemas.microsoft.com/office/infopath/2007/PartnerControls"/>
    <ds:schemaRef ds:uri="http://schemas.microsoft.com/office/2006/metadata/properties"/>
    <ds:schemaRef ds:uri="http://purl.org/dc/terms/"/>
    <ds:schemaRef ds:uri="18f3d968-6251-40b0-9f11-012b293496c2"/>
    <ds:schemaRef ds:uri="http://www.w3.org/XML/1998/namespace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C8E349C6-A21D-4EFF-89C1-54E0A0C1D120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2815569F-E401-44B1-A33A-3F3A77AB1A49}">
  <ds:schemaRefs>
    <ds:schemaRef ds:uri="http://schemas.microsoft.com/office/2006/metadata/customXs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RKBasmallPowerPoint</Template>
  <TotalTime>0</TotalTime>
  <Words>432</Words>
  <Application>Microsoft Macintosh PowerPoint</Application>
  <PresentationFormat>Bredbild</PresentationFormat>
  <Paragraphs>61</Paragraphs>
  <Slides>6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2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6</vt:i4>
      </vt:variant>
    </vt:vector>
  </HeadingPairs>
  <TitlesOfParts>
    <vt:vector size="9" baseType="lpstr">
      <vt:lpstr>Arial</vt:lpstr>
      <vt:lpstr>Garamond</vt:lpstr>
      <vt:lpstr>RK PPT 1053</vt:lpstr>
      <vt:lpstr>Uppdraget att motverka illegal ip-tv</vt:lpstr>
      <vt:lpstr>Utredningens sammansättning</vt:lpstr>
      <vt:lpstr>Utredningens direktiv</vt:lpstr>
      <vt:lpstr>Illegal ip-tv – ett stort problem   </vt:lpstr>
      <vt:lpstr>Vart utredningen är på väg</vt:lpstr>
      <vt:lpstr>Vart utredningen är på väg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Filmutredningen  2024-25</dc:title>
  <dc:creator>Jakob Kihlberg</dc:creator>
  <cp:lastModifiedBy>Mathias Dahlström</cp:lastModifiedBy>
  <cp:revision>44</cp:revision>
  <cp:lastPrinted>2025-05-13T06:45:05Z</cp:lastPrinted>
  <dcterms:created xsi:type="dcterms:W3CDTF">2024-02-01T10:22:24Z</dcterms:created>
  <dcterms:modified xsi:type="dcterms:W3CDTF">2025-08-26T16:00:59Z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">
    <vt:lpwstr>RK</vt:lpwstr>
  </property>
  <property fmtid="{D5CDD505-2E9C-101B-9397-08002B2CF9AE}" pid="3" name="ContentTypeId">
    <vt:lpwstr>0x010100BBA312BF02777149882D207184EC35C00200042D9A392EBB1D4E9021E26ADF5012E0</vt:lpwstr>
  </property>
  <property fmtid="{D5CDD505-2E9C-101B-9397-08002B2CF9AE}" pid="4" name="Organisation">
    <vt:lpwstr/>
  </property>
  <property fmtid="{D5CDD505-2E9C-101B-9397-08002B2CF9AE}" pid="5" name="ActivityCategory">
    <vt:lpwstr/>
  </property>
</Properties>
</file>