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
  </p:notesMasterIdLst>
  <p:sldIdLst>
    <p:sldId id="256" r:id="rId2"/>
    <p:sldId id="269" r:id="rId3"/>
    <p:sldId id="257" r:id="rId4"/>
  </p:sldIdLst>
  <p:sldSz cx="18288000" cy="10287000"/>
  <p:notesSz cx="6858000" cy="9144000"/>
  <p:embeddedFontLst>
    <p:embeddedFont>
      <p:font typeface="Garet Bold" pitchFamily="2" charset="77"/>
      <p:regular r:id="rId6"/>
      <p:bold r:id="rId7"/>
    </p:embeddedFont>
    <p:embeddedFont>
      <p:font typeface="League Spartan" pitchFamily="2" charset="77"/>
      <p:regular r:id="rId8"/>
      <p:bold r:id="rId9"/>
    </p:embeddedFont>
    <p:embeddedFont>
      <p:font typeface="Montserrat" pitchFamily="2" charset="77"/>
      <p:regular r:id="rId10"/>
      <p:bold r:id="rId11"/>
      <p:italic r:id="rId12"/>
      <p:boldItalic r:id="rId13"/>
    </p:embeddedFont>
    <p:embeddedFont>
      <p:font typeface="Montserrat Bold" pitchFamily="2" charset="77"/>
      <p:regular r:id="rId14"/>
      <p:bold r:id="rId15"/>
    </p:embeddedFont>
    <p:embeddedFont>
      <p:font typeface="Now Bold" pitchFamily="2" charset="77"/>
      <p:regular r:id="rId16"/>
      <p:bold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626" autoAdjust="0"/>
  </p:normalViewPr>
  <p:slideViewPr>
    <p:cSldViewPr>
      <p:cViewPr varScale="1">
        <p:scale>
          <a:sx n="80" d="100"/>
          <a:sy n="80" d="100"/>
        </p:scale>
        <p:origin x="824"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font" Target="fonts/font8.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font" Target="fonts/font2.fntdata"/><Relationship Id="rId12" Type="http://schemas.openxmlformats.org/officeDocument/2006/relationships/font" Target="fonts/font7.fntdata"/><Relationship Id="rId17"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11.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font" Target="fonts/font6.fntdata"/><Relationship Id="rId5" Type="http://schemas.openxmlformats.org/officeDocument/2006/relationships/notesMaster" Target="notesMasters/notesMaster1.xml"/><Relationship Id="rId15" Type="http://schemas.openxmlformats.org/officeDocument/2006/relationships/font" Target="fonts/font10.fntdata"/><Relationship Id="rId10" Type="http://schemas.openxmlformats.org/officeDocument/2006/relationships/font" Target="fonts/font5.fntdata"/><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font" Target="fonts/font4.fntdata"/><Relationship Id="rId14"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26.08.2025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787881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8/26/25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8/26/25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8/26/25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8/26/25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8/26/25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8/26/25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7483575"/>
            <a:chOff x="0" y="0"/>
            <a:chExt cx="4816593" cy="1970983"/>
          </a:xfrm>
        </p:grpSpPr>
        <p:sp>
          <p:nvSpPr>
            <p:cNvPr id="3" name="Freeform 3"/>
            <p:cNvSpPr/>
            <p:nvPr/>
          </p:nvSpPr>
          <p:spPr>
            <a:xfrm>
              <a:off x="0" y="0"/>
              <a:ext cx="4816592" cy="1970983"/>
            </a:xfrm>
            <a:custGeom>
              <a:avLst/>
              <a:gdLst/>
              <a:ahLst/>
              <a:cxnLst/>
              <a:rect l="l" t="t" r="r" b="b"/>
              <a:pathLst>
                <a:path w="4816592" h="1970983">
                  <a:moveTo>
                    <a:pt x="0" y="0"/>
                  </a:moveTo>
                  <a:lnTo>
                    <a:pt x="4816592" y="0"/>
                  </a:lnTo>
                  <a:lnTo>
                    <a:pt x="4816592" y="1970983"/>
                  </a:lnTo>
                  <a:lnTo>
                    <a:pt x="0" y="1970983"/>
                  </a:lnTo>
                  <a:close/>
                </a:path>
              </a:pathLst>
            </a:custGeom>
            <a:solidFill>
              <a:srgbClr val="E7AF42"/>
            </a:solidFill>
          </p:spPr>
          <p:txBody>
            <a:bodyPr/>
            <a:lstStyle/>
            <a:p>
              <a:endParaRPr lang="en-SE"/>
            </a:p>
          </p:txBody>
        </p:sp>
        <p:sp>
          <p:nvSpPr>
            <p:cNvPr id="4" name="TextBox 4"/>
            <p:cNvSpPr txBox="1"/>
            <p:nvPr/>
          </p:nvSpPr>
          <p:spPr>
            <a:xfrm>
              <a:off x="0" y="-28575"/>
              <a:ext cx="4816593" cy="1999558"/>
            </a:xfrm>
            <a:prstGeom prst="rect">
              <a:avLst/>
            </a:prstGeom>
          </p:spPr>
          <p:txBody>
            <a:bodyPr lIns="50800" tIns="50800" rIns="50800" bIns="50800" rtlCol="0" anchor="ctr"/>
            <a:lstStyle/>
            <a:p>
              <a:pPr algn="ctr">
                <a:lnSpc>
                  <a:spcPts val="2799"/>
                </a:lnSpc>
              </a:pPr>
              <a:endParaRPr/>
            </a:p>
          </p:txBody>
        </p:sp>
      </p:grpSp>
      <p:grpSp>
        <p:nvGrpSpPr>
          <p:cNvPr id="5" name="Group 5"/>
          <p:cNvGrpSpPr/>
          <p:nvPr/>
        </p:nvGrpSpPr>
        <p:grpSpPr>
          <a:xfrm>
            <a:off x="0" y="7483575"/>
            <a:ext cx="18288000" cy="2803425"/>
            <a:chOff x="0" y="0"/>
            <a:chExt cx="4816593" cy="738351"/>
          </a:xfrm>
        </p:grpSpPr>
        <p:sp>
          <p:nvSpPr>
            <p:cNvPr id="6" name="Freeform 6"/>
            <p:cNvSpPr/>
            <p:nvPr/>
          </p:nvSpPr>
          <p:spPr>
            <a:xfrm>
              <a:off x="0" y="0"/>
              <a:ext cx="4816592" cy="738351"/>
            </a:xfrm>
            <a:custGeom>
              <a:avLst/>
              <a:gdLst/>
              <a:ahLst/>
              <a:cxnLst/>
              <a:rect l="l" t="t" r="r" b="b"/>
              <a:pathLst>
                <a:path w="4816592" h="738351">
                  <a:moveTo>
                    <a:pt x="0" y="0"/>
                  </a:moveTo>
                  <a:lnTo>
                    <a:pt x="4816592" y="0"/>
                  </a:lnTo>
                  <a:lnTo>
                    <a:pt x="4816592" y="738351"/>
                  </a:lnTo>
                  <a:lnTo>
                    <a:pt x="0" y="738351"/>
                  </a:lnTo>
                  <a:close/>
                </a:path>
              </a:pathLst>
            </a:custGeom>
            <a:solidFill>
              <a:srgbClr val="FFFFFF"/>
            </a:solidFill>
          </p:spPr>
          <p:txBody>
            <a:bodyPr/>
            <a:lstStyle/>
            <a:p>
              <a:endParaRPr lang="en-SE"/>
            </a:p>
          </p:txBody>
        </p:sp>
        <p:sp>
          <p:nvSpPr>
            <p:cNvPr id="7" name="TextBox 7"/>
            <p:cNvSpPr txBox="1"/>
            <p:nvPr/>
          </p:nvSpPr>
          <p:spPr>
            <a:xfrm>
              <a:off x="0" y="-28575"/>
              <a:ext cx="4816593" cy="766926"/>
            </a:xfrm>
            <a:prstGeom prst="rect">
              <a:avLst/>
            </a:prstGeom>
          </p:spPr>
          <p:txBody>
            <a:bodyPr lIns="50800" tIns="50800" rIns="50800" bIns="50800" rtlCol="0" anchor="ctr"/>
            <a:lstStyle/>
            <a:p>
              <a:pPr algn="ctr">
                <a:lnSpc>
                  <a:spcPts val="2799"/>
                </a:lnSpc>
              </a:pPr>
              <a:endParaRPr/>
            </a:p>
          </p:txBody>
        </p:sp>
      </p:grpSp>
      <p:sp>
        <p:nvSpPr>
          <p:cNvPr id="8" name="AutoShape 8"/>
          <p:cNvSpPr/>
          <p:nvPr/>
        </p:nvSpPr>
        <p:spPr>
          <a:xfrm flipV="1">
            <a:off x="-11843" y="7493100"/>
            <a:ext cx="18273266" cy="0"/>
          </a:xfrm>
          <a:prstGeom prst="line">
            <a:avLst/>
          </a:prstGeom>
          <a:ln w="38100" cap="flat">
            <a:gradFill>
              <a:gsLst>
                <a:gs pos="0">
                  <a:srgbClr val="EA5229">
                    <a:alpha val="100000"/>
                  </a:srgbClr>
                </a:gs>
                <a:gs pos="50000">
                  <a:srgbClr val="F29432">
                    <a:alpha val="100000"/>
                  </a:srgbClr>
                </a:gs>
                <a:gs pos="100000">
                  <a:srgbClr val="FAAF34">
                    <a:alpha val="100000"/>
                  </a:srgbClr>
                </a:gs>
              </a:gsLst>
              <a:lin ang="0"/>
            </a:gradFill>
            <a:prstDash val="solid"/>
            <a:headEnd type="none" w="sm" len="sm"/>
            <a:tailEnd type="none" w="sm" len="sm"/>
          </a:ln>
        </p:spPr>
        <p:txBody>
          <a:bodyPr/>
          <a:lstStyle/>
          <a:p>
            <a:endParaRPr lang="en-SE"/>
          </a:p>
        </p:txBody>
      </p:sp>
      <p:grpSp>
        <p:nvGrpSpPr>
          <p:cNvPr id="9" name="Group 9"/>
          <p:cNvGrpSpPr/>
          <p:nvPr/>
        </p:nvGrpSpPr>
        <p:grpSpPr>
          <a:xfrm>
            <a:off x="684824" y="7778541"/>
            <a:ext cx="4729018" cy="2059313"/>
            <a:chOff x="0" y="0"/>
            <a:chExt cx="6305357" cy="2745751"/>
          </a:xfrm>
        </p:grpSpPr>
        <p:sp>
          <p:nvSpPr>
            <p:cNvPr id="10" name="Freeform 10"/>
            <p:cNvSpPr/>
            <p:nvPr/>
          </p:nvSpPr>
          <p:spPr>
            <a:xfrm>
              <a:off x="0" y="0"/>
              <a:ext cx="6305357" cy="2522143"/>
            </a:xfrm>
            <a:custGeom>
              <a:avLst/>
              <a:gdLst/>
              <a:ahLst/>
              <a:cxnLst/>
              <a:rect l="l" t="t" r="r" b="b"/>
              <a:pathLst>
                <a:path w="6305357" h="2522143">
                  <a:moveTo>
                    <a:pt x="0" y="0"/>
                  </a:moveTo>
                  <a:lnTo>
                    <a:pt x="6305357" y="0"/>
                  </a:lnTo>
                  <a:lnTo>
                    <a:pt x="6305357" y="2522143"/>
                  </a:lnTo>
                  <a:lnTo>
                    <a:pt x="0" y="2522143"/>
                  </a:lnTo>
                  <a:lnTo>
                    <a:pt x="0" y="0"/>
                  </a:lnTo>
                  <a:close/>
                </a:path>
              </a:pathLst>
            </a:custGeom>
            <a:blipFill>
              <a:blip r:embed="rId2"/>
              <a:stretch>
                <a:fillRect/>
              </a:stretch>
            </a:blipFill>
          </p:spPr>
          <p:txBody>
            <a:bodyPr/>
            <a:lstStyle/>
            <a:p>
              <a:endParaRPr lang="en-SE"/>
            </a:p>
          </p:txBody>
        </p:sp>
        <p:sp>
          <p:nvSpPr>
            <p:cNvPr id="11" name="TextBox 11"/>
            <p:cNvSpPr txBox="1"/>
            <p:nvPr/>
          </p:nvSpPr>
          <p:spPr>
            <a:xfrm>
              <a:off x="534079" y="2256570"/>
              <a:ext cx="5237199" cy="489181"/>
            </a:xfrm>
            <a:prstGeom prst="rect">
              <a:avLst/>
            </a:prstGeom>
          </p:spPr>
          <p:txBody>
            <a:bodyPr lIns="0" tIns="0" rIns="0" bIns="0" rtlCol="0" anchor="t">
              <a:spAutoFit/>
            </a:bodyPr>
            <a:lstStyle/>
            <a:p>
              <a:pPr algn="ctr">
                <a:lnSpc>
                  <a:spcPts val="3042"/>
                </a:lnSpc>
              </a:pPr>
              <a:r>
                <a:rPr lang="en-US" sz="2172" b="1" spc="228">
                  <a:solidFill>
                    <a:srgbClr val="212C31"/>
                  </a:solidFill>
                  <a:latin typeface="Now Bold"/>
                  <a:ea typeface="Now Bold"/>
                  <a:cs typeface="Now Bold"/>
                  <a:sym typeface="Now Bold"/>
                </a:rPr>
                <a:t>WOMEN IN BROADCAST</a:t>
              </a:r>
            </a:p>
          </p:txBody>
        </p:sp>
      </p:grpSp>
      <p:sp>
        <p:nvSpPr>
          <p:cNvPr id="12" name="Freeform 12"/>
          <p:cNvSpPr/>
          <p:nvPr/>
        </p:nvSpPr>
        <p:spPr>
          <a:xfrm>
            <a:off x="1578609" y="-28575"/>
            <a:ext cx="15130783" cy="7287200"/>
          </a:xfrm>
          <a:custGeom>
            <a:avLst/>
            <a:gdLst/>
            <a:ahLst/>
            <a:cxnLst/>
            <a:rect l="l" t="t" r="r" b="b"/>
            <a:pathLst>
              <a:path w="15130783" h="7287200">
                <a:moveTo>
                  <a:pt x="0" y="0"/>
                </a:moveTo>
                <a:lnTo>
                  <a:pt x="15130782" y="0"/>
                </a:lnTo>
                <a:lnTo>
                  <a:pt x="15130782" y="7287200"/>
                </a:lnTo>
                <a:lnTo>
                  <a:pt x="0" y="7287200"/>
                </a:lnTo>
                <a:lnTo>
                  <a:pt x="0" y="0"/>
                </a:lnTo>
                <a:close/>
              </a:path>
            </a:pathLst>
          </a:custGeom>
          <a:blipFill>
            <a:blip r:embed="rId3"/>
            <a:stretch>
              <a:fillRect l="-1030" t="-9249" r="-1713" b="-10750"/>
            </a:stretch>
          </a:blipFill>
        </p:spPr>
        <p:txBody>
          <a:bodyPr/>
          <a:lstStyle/>
          <a:p>
            <a:endParaRPr lang="en-SE"/>
          </a:p>
        </p:txBody>
      </p:sp>
      <p:grpSp>
        <p:nvGrpSpPr>
          <p:cNvPr id="13" name="Group 13"/>
          <p:cNvGrpSpPr/>
          <p:nvPr/>
        </p:nvGrpSpPr>
        <p:grpSpPr>
          <a:xfrm>
            <a:off x="6627524" y="6988289"/>
            <a:ext cx="12473451" cy="1009621"/>
            <a:chOff x="0" y="0"/>
            <a:chExt cx="3071072" cy="248577"/>
          </a:xfrm>
        </p:grpSpPr>
        <p:sp>
          <p:nvSpPr>
            <p:cNvPr id="14" name="Freeform 14"/>
            <p:cNvSpPr/>
            <p:nvPr/>
          </p:nvSpPr>
          <p:spPr>
            <a:xfrm>
              <a:off x="0" y="0"/>
              <a:ext cx="3071072" cy="248577"/>
            </a:xfrm>
            <a:custGeom>
              <a:avLst/>
              <a:gdLst/>
              <a:ahLst/>
              <a:cxnLst/>
              <a:rect l="l" t="t" r="r" b="b"/>
              <a:pathLst>
                <a:path w="3071072" h="248577">
                  <a:moveTo>
                    <a:pt x="203200" y="0"/>
                  </a:moveTo>
                  <a:lnTo>
                    <a:pt x="3071072" y="0"/>
                  </a:lnTo>
                  <a:lnTo>
                    <a:pt x="2867872" y="248577"/>
                  </a:lnTo>
                  <a:lnTo>
                    <a:pt x="0" y="248577"/>
                  </a:lnTo>
                  <a:lnTo>
                    <a:pt x="203200" y="0"/>
                  </a:lnTo>
                  <a:close/>
                </a:path>
              </a:pathLst>
            </a:custGeom>
            <a:gradFill rotWithShape="1">
              <a:gsLst>
                <a:gs pos="0">
                  <a:srgbClr val="EA5229">
                    <a:alpha val="100000"/>
                  </a:srgbClr>
                </a:gs>
                <a:gs pos="50000">
                  <a:srgbClr val="F29432">
                    <a:alpha val="100000"/>
                  </a:srgbClr>
                </a:gs>
                <a:gs pos="100000">
                  <a:srgbClr val="FAAF34">
                    <a:alpha val="100000"/>
                  </a:srgbClr>
                </a:gs>
              </a:gsLst>
              <a:lin ang="0"/>
            </a:gradFill>
          </p:spPr>
          <p:txBody>
            <a:bodyPr/>
            <a:lstStyle/>
            <a:p>
              <a:endParaRPr lang="en-SE"/>
            </a:p>
          </p:txBody>
        </p:sp>
        <p:sp>
          <p:nvSpPr>
            <p:cNvPr id="15" name="TextBox 15"/>
            <p:cNvSpPr txBox="1"/>
            <p:nvPr/>
          </p:nvSpPr>
          <p:spPr>
            <a:xfrm>
              <a:off x="101600" y="-76200"/>
              <a:ext cx="2867872" cy="324777"/>
            </a:xfrm>
            <a:prstGeom prst="rect">
              <a:avLst/>
            </a:prstGeom>
          </p:spPr>
          <p:txBody>
            <a:bodyPr lIns="50800" tIns="50800" rIns="50800" bIns="50800" rtlCol="0" anchor="ctr"/>
            <a:lstStyle/>
            <a:p>
              <a:pPr algn="l">
                <a:lnSpc>
                  <a:spcPts val="5319"/>
                </a:lnSpc>
              </a:pPr>
              <a:r>
                <a:rPr lang="en-US" sz="3799" b="1">
                  <a:solidFill>
                    <a:srgbClr val="FFFFFF"/>
                  </a:solidFill>
                  <a:latin typeface="Garet Bold"/>
                  <a:ea typeface="Garet Bold"/>
                  <a:cs typeface="Garet Bold"/>
                  <a:sym typeface="Garet Bold"/>
                </a:rPr>
                <a:t>            GET INVOLVED WITH RISE IN 2025</a:t>
              </a:r>
            </a:p>
          </p:txBody>
        </p:sp>
      </p:grpSp>
      <p:grpSp>
        <p:nvGrpSpPr>
          <p:cNvPr id="16" name="Group 16"/>
          <p:cNvGrpSpPr/>
          <p:nvPr/>
        </p:nvGrpSpPr>
        <p:grpSpPr>
          <a:xfrm>
            <a:off x="3818420" y="6075427"/>
            <a:ext cx="1144913" cy="1206385"/>
            <a:chOff x="0" y="0"/>
            <a:chExt cx="301541" cy="317731"/>
          </a:xfrm>
        </p:grpSpPr>
        <p:sp>
          <p:nvSpPr>
            <p:cNvPr id="17" name="Freeform 17"/>
            <p:cNvSpPr/>
            <p:nvPr/>
          </p:nvSpPr>
          <p:spPr>
            <a:xfrm>
              <a:off x="0" y="0"/>
              <a:ext cx="301541" cy="317731"/>
            </a:xfrm>
            <a:custGeom>
              <a:avLst/>
              <a:gdLst/>
              <a:ahLst/>
              <a:cxnLst/>
              <a:rect l="l" t="t" r="r" b="b"/>
              <a:pathLst>
                <a:path w="301541" h="317731">
                  <a:moveTo>
                    <a:pt x="0" y="0"/>
                  </a:moveTo>
                  <a:lnTo>
                    <a:pt x="301541" y="0"/>
                  </a:lnTo>
                  <a:lnTo>
                    <a:pt x="301541" y="317731"/>
                  </a:lnTo>
                  <a:lnTo>
                    <a:pt x="0" y="317731"/>
                  </a:lnTo>
                  <a:close/>
                </a:path>
              </a:pathLst>
            </a:custGeom>
            <a:solidFill>
              <a:srgbClr val="FFFFFF"/>
            </a:solidFill>
          </p:spPr>
          <p:txBody>
            <a:bodyPr/>
            <a:lstStyle/>
            <a:p>
              <a:endParaRPr lang="en-SE"/>
            </a:p>
          </p:txBody>
        </p:sp>
        <p:sp>
          <p:nvSpPr>
            <p:cNvPr id="18" name="TextBox 18"/>
            <p:cNvSpPr txBox="1"/>
            <p:nvPr/>
          </p:nvSpPr>
          <p:spPr>
            <a:xfrm>
              <a:off x="0" y="-28575"/>
              <a:ext cx="301541" cy="346306"/>
            </a:xfrm>
            <a:prstGeom prst="rect">
              <a:avLst/>
            </a:prstGeom>
          </p:spPr>
          <p:txBody>
            <a:bodyPr lIns="50800" tIns="50800" rIns="50800" bIns="50800" rtlCol="0" anchor="ctr"/>
            <a:lstStyle/>
            <a:p>
              <a:pPr algn="ctr">
                <a:lnSpc>
                  <a:spcPts val="2799"/>
                </a:lnSpc>
              </a:pPr>
              <a:endParaRPr/>
            </a:p>
          </p:txBody>
        </p:sp>
      </p:grpSp>
      <p:sp>
        <p:nvSpPr>
          <p:cNvPr id="19" name="Freeform 19"/>
          <p:cNvSpPr/>
          <p:nvPr/>
        </p:nvSpPr>
        <p:spPr>
          <a:xfrm>
            <a:off x="3859103" y="6116012"/>
            <a:ext cx="1063547" cy="1125214"/>
          </a:xfrm>
          <a:custGeom>
            <a:avLst/>
            <a:gdLst/>
            <a:ahLst/>
            <a:cxnLst/>
            <a:rect l="l" t="t" r="r" b="b"/>
            <a:pathLst>
              <a:path w="1063547" h="1125214">
                <a:moveTo>
                  <a:pt x="0" y="0"/>
                </a:moveTo>
                <a:lnTo>
                  <a:pt x="1063547" y="0"/>
                </a:lnTo>
                <a:lnTo>
                  <a:pt x="1063547" y="1125214"/>
                </a:lnTo>
                <a:lnTo>
                  <a:pt x="0" y="1125214"/>
                </a:lnTo>
                <a:lnTo>
                  <a:pt x="0" y="0"/>
                </a:lnTo>
                <a:close/>
              </a:path>
            </a:pathLst>
          </a:custGeom>
          <a:blipFill>
            <a:blip r:embed="rId4"/>
            <a:stretch>
              <a:fillRect l="-13076" t="-23222" r="-34495" b="-86134"/>
            </a:stretch>
          </a:blipFill>
        </p:spPr>
        <p:txBody>
          <a:bodyPr/>
          <a:lstStyle/>
          <a:p>
            <a:endParaRPr lang="en-SE"/>
          </a:p>
        </p:txBody>
      </p:sp>
      <p:grpSp>
        <p:nvGrpSpPr>
          <p:cNvPr id="20" name="Group 20"/>
          <p:cNvGrpSpPr/>
          <p:nvPr/>
        </p:nvGrpSpPr>
        <p:grpSpPr>
          <a:xfrm>
            <a:off x="8304370" y="651829"/>
            <a:ext cx="1301788" cy="1641513"/>
            <a:chOff x="0" y="0"/>
            <a:chExt cx="201681" cy="254313"/>
          </a:xfrm>
        </p:grpSpPr>
        <p:sp>
          <p:nvSpPr>
            <p:cNvPr id="21" name="Freeform 21"/>
            <p:cNvSpPr/>
            <p:nvPr/>
          </p:nvSpPr>
          <p:spPr>
            <a:xfrm>
              <a:off x="0" y="0"/>
              <a:ext cx="201681" cy="254313"/>
            </a:xfrm>
            <a:custGeom>
              <a:avLst/>
              <a:gdLst/>
              <a:ahLst/>
              <a:cxnLst/>
              <a:rect l="l" t="t" r="r" b="b"/>
              <a:pathLst>
                <a:path w="201681" h="254313">
                  <a:moveTo>
                    <a:pt x="0" y="0"/>
                  </a:moveTo>
                  <a:lnTo>
                    <a:pt x="201681" y="0"/>
                  </a:lnTo>
                  <a:lnTo>
                    <a:pt x="201681" y="254313"/>
                  </a:lnTo>
                  <a:lnTo>
                    <a:pt x="0" y="254313"/>
                  </a:lnTo>
                  <a:close/>
                </a:path>
              </a:pathLst>
            </a:custGeom>
            <a:blipFill>
              <a:blip r:embed="rId5"/>
              <a:stretch>
                <a:fillRect l="-4221" r="-4221"/>
              </a:stretch>
            </a:blipFill>
          </p:spPr>
          <p:txBody>
            <a:bodyPr/>
            <a:lstStyle/>
            <a:p>
              <a:endParaRPr lang="en-SE"/>
            </a:p>
          </p:txBody>
        </p:sp>
      </p:grpSp>
      <p:pic>
        <p:nvPicPr>
          <p:cNvPr id="23" name="Picture 22" descr="A qr code on a cup&#10;&#10;Description automatically generated">
            <a:extLst>
              <a:ext uri="{FF2B5EF4-FFF2-40B4-BE49-F238E27FC236}">
                <a16:creationId xmlns:a16="http://schemas.microsoft.com/office/drawing/2014/main" id="{6BC2B994-338B-2639-B6C7-B81D6E3BA0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034986" y="7988828"/>
            <a:ext cx="1930126" cy="227985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234402"/>
            <a:ext cx="14820900" cy="1304203"/>
          </a:xfrm>
          <a:prstGeom prst="rect">
            <a:avLst/>
          </a:prstGeom>
        </p:spPr>
        <p:txBody>
          <a:bodyPr wrap="square" lIns="0" tIns="0" rIns="0" bIns="0" rtlCol="0" anchor="t">
            <a:spAutoFit/>
          </a:bodyPr>
          <a:lstStyle/>
          <a:p>
            <a:pPr algn="l">
              <a:lnSpc>
                <a:spcPts val="11374"/>
              </a:lnSpc>
            </a:pPr>
            <a:r>
              <a:rPr lang="en-US" sz="4400" b="1" dirty="0">
                <a:solidFill>
                  <a:srgbClr val="000000"/>
                </a:solidFill>
                <a:latin typeface="League Spartan"/>
                <a:ea typeface="League Spartan"/>
                <a:cs typeface="League Spartan"/>
                <a:sym typeface="League Spartan"/>
              </a:rPr>
              <a:t>WHAT IS Rise </a:t>
            </a:r>
            <a:r>
              <a:rPr lang="en-US" sz="4000" b="1" dirty="0">
                <a:solidFill>
                  <a:srgbClr val="000000"/>
                </a:solidFill>
                <a:latin typeface="League Spartan"/>
                <a:ea typeface="League Spartan"/>
                <a:cs typeface="League Spartan"/>
                <a:sym typeface="League Spartan"/>
              </a:rPr>
              <a:t>WOMEN IN BROADCAST</a:t>
            </a:r>
            <a:r>
              <a:rPr lang="en-US" sz="4400" b="1" dirty="0">
                <a:solidFill>
                  <a:srgbClr val="000000"/>
                </a:solidFill>
                <a:latin typeface="League Spartan"/>
                <a:ea typeface="League Spartan"/>
                <a:cs typeface="League Spartan"/>
                <a:sym typeface="League Spartan"/>
              </a:rPr>
              <a:t>?</a:t>
            </a:r>
            <a:endParaRPr lang="en-US" sz="4934" b="1" dirty="0">
              <a:solidFill>
                <a:srgbClr val="000000"/>
              </a:solidFill>
              <a:latin typeface="League Spartan"/>
              <a:ea typeface="League Spartan"/>
              <a:cs typeface="League Spartan"/>
              <a:sym typeface="League Spartan"/>
            </a:endParaRPr>
          </a:p>
        </p:txBody>
      </p:sp>
      <p:grpSp>
        <p:nvGrpSpPr>
          <p:cNvPr id="3" name="Group 3"/>
          <p:cNvGrpSpPr/>
          <p:nvPr/>
        </p:nvGrpSpPr>
        <p:grpSpPr>
          <a:xfrm>
            <a:off x="897669" y="1127334"/>
            <a:ext cx="2770936" cy="282459"/>
            <a:chOff x="0" y="0"/>
            <a:chExt cx="3694581" cy="376612"/>
          </a:xfrm>
        </p:grpSpPr>
        <p:grpSp>
          <p:nvGrpSpPr>
            <p:cNvPr id="4" name="Group 4"/>
            <p:cNvGrpSpPr/>
            <p:nvPr/>
          </p:nvGrpSpPr>
          <p:grpSpPr>
            <a:xfrm>
              <a:off x="1231527" y="0"/>
              <a:ext cx="1231527" cy="376612"/>
              <a:chOff x="0" y="0"/>
              <a:chExt cx="1176403" cy="359754"/>
            </a:xfrm>
          </p:grpSpPr>
          <p:sp>
            <p:nvSpPr>
              <p:cNvPr id="5" name="Freeform 5"/>
              <p:cNvSpPr/>
              <p:nvPr/>
            </p:nvSpPr>
            <p:spPr>
              <a:xfrm>
                <a:off x="0" y="0"/>
                <a:ext cx="1176430" cy="359724"/>
              </a:xfrm>
              <a:custGeom>
                <a:avLst/>
                <a:gdLst/>
                <a:ahLst/>
                <a:cxnLst/>
                <a:rect l="l" t="t" r="r" b="b"/>
                <a:pathLst>
                  <a:path w="1176430" h="359724">
                    <a:moveTo>
                      <a:pt x="0" y="0"/>
                    </a:moveTo>
                    <a:lnTo>
                      <a:pt x="1176430" y="0"/>
                    </a:lnTo>
                    <a:lnTo>
                      <a:pt x="1176430" y="359724"/>
                    </a:lnTo>
                    <a:lnTo>
                      <a:pt x="0" y="359724"/>
                    </a:lnTo>
                    <a:close/>
                  </a:path>
                </a:pathLst>
              </a:custGeom>
              <a:solidFill>
                <a:srgbClr val="F19433"/>
              </a:solidFill>
            </p:spPr>
            <p:txBody>
              <a:bodyPr/>
              <a:lstStyle/>
              <a:p>
                <a:endParaRPr lang="en-SE"/>
              </a:p>
            </p:txBody>
          </p:sp>
        </p:grpSp>
        <p:grpSp>
          <p:nvGrpSpPr>
            <p:cNvPr id="6" name="Group 6"/>
            <p:cNvGrpSpPr/>
            <p:nvPr/>
          </p:nvGrpSpPr>
          <p:grpSpPr>
            <a:xfrm>
              <a:off x="2463054" y="0"/>
              <a:ext cx="1231527" cy="376612"/>
              <a:chOff x="0" y="0"/>
              <a:chExt cx="1176403" cy="359754"/>
            </a:xfrm>
          </p:grpSpPr>
          <p:sp>
            <p:nvSpPr>
              <p:cNvPr id="7" name="Freeform 7"/>
              <p:cNvSpPr/>
              <p:nvPr/>
            </p:nvSpPr>
            <p:spPr>
              <a:xfrm>
                <a:off x="0" y="0"/>
                <a:ext cx="1176430" cy="359724"/>
              </a:xfrm>
              <a:custGeom>
                <a:avLst/>
                <a:gdLst/>
                <a:ahLst/>
                <a:cxnLst/>
                <a:rect l="l" t="t" r="r" b="b"/>
                <a:pathLst>
                  <a:path w="1176430" h="359724">
                    <a:moveTo>
                      <a:pt x="0" y="0"/>
                    </a:moveTo>
                    <a:lnTo>
                      <a:pt x="1176430" y="0"/>
                    </a:lnTo>
                    <a:lnTo>
                      <a:pt x="1176430" y="359724"/>
                    </a:lnTo>
                    <a:lnTo>
                      <a:pt x="0" y="359724"/>
                    </a:lnTo>
                    <a:close/>
                  </a:path>
                </a:pathLst>
              </a:custGeom>
              <a:solidFill>
                <a:srgbClr val="F9C041"/>
              </a:solidFill>
            </p:spPr>
            <p:txBody>
              <a:bodyPr/>
              <a:lstStyle/>
              <a:p>
                <a:endParaRPr lang="en-SE"/>
              </a:p>
            </p:txBody>
          </p:sp>
        </p:grpSp>
        <p:grpSp>
          <p:nvGrpSpPr>
            <p:cNvPr id="8" name="Group 8"/>
            <p:cNvGrpSpPr/>
            <p:nvPr/>
          </p:nvGrpSpPr>
          <p:grpSpPr>
            <a:xfrm>
              <a:off x="0" y="0"/>
              <a:ext cx="1231527" cy="376612"/>
              <a:chOff x="0" y="0"/>
              <a:chExt cx="1176403" cy="359754"/>
            </a:xfrm>
          </p:grpSpPr>
          <p:sp>
            <p:nvSpPr>
              <p:cNvPr id="9" name="Freeform 9"/>
              <p:cNvSpPr/>
              <p:nvPr/>
            </p:nvSpPr>
            <p:spPr>
              <a:xfrm>
                <a:off x="0" y="0"/>
                <a:ext cx="1176430" cy="359724"/>
              </a:xfrm>
              <a:custGeom>
                <a:avLst/>
                <a:gdLst/>
                <a:ahLst/>
                <a:cxnLst/>
                <a:rect l="l" t="t" r="r" b="b"/>
                <a:pathLst>
                  <a:path w="1176430" h="359724">
                    <a:moveTo>
                      <a:pt x="0" y="0"/>
                    </a:moveTo>
                    <a:lnTo>
                      <a:pt x="1176430" y="0"/>
                    </a:lnTo>
                    <a:lnTo>
                      <a:pt x="1176430" y="359724"/>
                    </a:lnTo>
                    <a:lnTo>
                      <a:pt x="0" y="359724"/>
                    </a:lnTo>
                    <a:close/>
                  </a:path>
                </a:pathLst>
              </a:custGeom>
              <a:solidFill>
                <a:srgbClr val="EA5229"/>
              </a:solidFill>
            </p:spPr>
            <p:txBody>
              <a:bodyPr/>
              <a:lstStyle/>
              <a:p>
                <a:endParaRPr lang="en-SE"/>
              </a:p>
            </p:txBody>
          </p:sp>
        </p:grpSp>
      </p:grpSp>
      <p:grpSp>
        <p:nvGrpSpPr>
          <p:cNvPr id="10" name="Group 10"/>
          <p:cNvGrpSpPr/>
          <p:nvPr/>
        </p:nvGrpSpPr>
        <p:grpSpPr>
          <a:xfrm>
            <a:off x="8915400" y="571500"/>
            <a:ext cx="9372600" cy="10287000"/>
            <a:chOff x="0" y="0"/>
            <a:chExt cx="12496800" cy="13716000"/>
          </a:xfrm>
        </p:grpSpPr>
        <p:sp>
          <p:nvSpPr>
            <p:cNvPr id="11" name="Freeform 11"/>
            <p:cNvSpPr/>
            <p:nvPr/>
          </p:nvSpPr>
          <p:spPr>
            <a:xfrm>
              <a:off x="0" y="0"/>
              <a:ext cx="12496800" cy="13716000"/>
            </a:xfrm>
            <a:custGeom>
              <a:avLst/>
              <a:gdLst/>
              <a:ahLst/>
              <a:cxnLst/>
              <a:rect l="l" t="t" r="r" b="b"/>
              <a:pathLst>
                <a:path w="12496800" h="13716000">
                  <a:moveTo>
                    <a:pt x="0" y="0"/>
                  </a:moveTo>
                  <a:lnTo>
                    <a:pt x="12496800" y="0"/>
                  </a:lnTo>
                  <a:lnTo>
                    <a:pt x="12496800" y="13716000"/>
                  </a:lnTo>
                  <a:lnTo>
                    <a:pt x="0" y="13716000"/>
                  </a:lnTo>
                  <a:close/>
                </a:path>
              </a:pathLst>
            </a:custGeom>
            <a:solidFill>
              <a:srgbClr val="FFFFFF">
                <a:alpha val="2745"/>
              </a:srgbClr>
            </a:solidFill>
          </p:spPr>
          <p:txBody>
            <a:bodyPr/>
            <a:lstStyle/>
            <a:p>
              <a:endParaRPr lang="en-SE"/>
            </a:p>
          </p:txBody>
        </p:sp>
      </p:grpSp>
      <p:sp>
        <p:nvSpPr>
          <p:cNvPr id="12" name="TextBox 12"/>
          <p:cNvSpPr txBox="1"/>
          <p:nvPr/>
        </p:nvSpPr>
        <p:spPr>
          <a:xfrm>
            <a:off x="9675768" y="2057460"/>
            <a:ext cx="7851864" cy="8261108"/>
          </a:xfrm>
          <a:prstGeom prst="rect">
            <a:avLst/>
          </a:prstGeom>
        </p:spPr>
        <p:txBody>
          <a:bodyPr lIns="0" tIns="0" rIns="0" bIns="0" rtlCol="0" anchor="t">
            <a:spAutoFit/>
          </a:bodyPr>
          <a:lstStyle/>
          <a:p>
            <a:pPr algn="l">
              <a:lnSpc>
                <a:spcPts val="3570"/>
              </a:lnSpc>
            </a:pPr>
            <a:r>
              <a:rPr lang="en-US" sz="2100" b="1" dirty="0">
                <a:solidFill>
                  <a:srgbClr val="000000"/>
                </a:solidFill>
                <a:latin typeface="Montserrat"/>
                <a:ea typeface="Montserrat"/>
                <a:cs typeface="Montserrat"/>
                <a:sym typeface="Montserrat"/>
              </a:rPr>
              <a:t>OUR COMMUNITY</a:t>
            </a:r>
          </a:p>
          <a:p>
            <a:pPr marL="453392" lvl="1" indent="-226696" algn="l">
              <a:lnSpc>
                <a:spcPts val="3570"/>
              </a:lnSpc>
              <a:buFont typeface="Arial"/>
              <a:buChar char="•"/>
            </a:pPr>
            <a:r>
              <a:rPr lang="en-US" sz="2100" dirty="0">
                <a:solidFill>
                  <a:srgbClr val="000000"/>
                </a:solidFill>
                <a:latin typeface="Montserrat"/>
                <a:ea typeface="Montserrat"/>
                <a:cs typeface="Montserrat"/>
                <a:sym typeface="Montserrat"/>
              </a:rPr>
              <a:t>4,000+ members globally: A thriving network of professionals committed to fostering diversity.</a:t>
            </a:r>
          </a:p>
          <a:p>
            <a:pPr algn="l">
              <a:lnSpc>
                <a:spcPts val="3570"/>
              </a:lnSpc>
            </a:pPr>
            <a:endParaRPr lang="en-US" sz="2100" dirty="0">
              <a:solidFill>
                <a:srgbClr val="000000"/>
              </a:solidFill>
              <a:latin typeface="Montserrat"/>
              <a:ea typeface="Montserrat"/>
              <a:cs typeface="Montserrat"/>
              <a:sym typeface="Montserrat"/>
            </a:endParaRPr>
          </a:p>
          <a:p>
            <a:pPr marL="453392" lvl="1" indent="-226696" algn="l">
              <a:lnSpc>
                <a:spcPts val="3570"/>
              </a:lnSpc>
              <a:buFont typeface="Arial"/>
              <a:buChar char="•"/>
            </a:pPr>
            <a:r>
              <a:rPr lang="en-US" sz="2100" dirty="0">
                <a:solidFill>
                  <a:srgbClr val="000000"/>
                </a:solidFill>
                <a:latin typeface="Montserrat"/>
                <a:ea typeface="Montserrat"/>
                <a:cs typeface="Montserrat"/>
                <a:sym typeface="Montserrat"/>
              </a:rPr>
              <a:t>8,000 LinkedIn followers: A platform for connecting and engaging with industry influencers.</a:t>
            </a:r>
          </a:p>
          <a:p>
            <a:pPr algn="l">
              <a:lnSpc>
                <a:spcPts val="3570"/>
              </a:lnSpc>
            </a:pPr>
            <a:endParaRPr lang="en-US" sz="2100" dirty="0">
              <a:solidFill>
                <a:srgbClr val="000000"/>
              </a:solidFill>
              <a:latin typeface="Montserrat"/>
              <a:ea typeface="Montserrat"/>
              <a:cs typeface="Montserrat"/>
              <a:sym typeface="Montserrat"/>
            </a:endParaRPr>
          </a:p>
          <a:p>
            <a:pPr marL="453392" lvl="1" indent="-226696" algn="l">
              <a:lnSpc>
                <a:spcPts val="3570"/>
              </a:lnSpc>
              <a:buFont typeface="Arial"/>
              <a:buChar char="•"/>
            </a:pPr>
            <a:r>
              <a:rPr lang="en-US" sz="2100" dirty="0">
                <a:solidFill>
                  <a:srgbClr val="000000"/>
                </a:solidFill>
                <a:latin typeface="Montserrat"/>
                <a:ea typeface="Montserrat"/>
                <a:cs typeface="Montserrat"/>
                <a:sym typeface="Montserrat"/>
              </a:rPr>
              <a:t>25+ dedicated partner companies: A growing coalition of </a:t>
            </a:r>
            <a:r>
              <a:rPr lang="en-US" sz="2100" dirty="0" err="1">
                <a:solidFill>
                  <a:srgbClr val="000000"/>
                </a:solidFill>
                <a:latin typeface="Montserrat"/>
                <a:ea typeface="Montserrat"/>
                <a:cs typeface="Montserrat"/>
                <a:sym typeface="Montserrat"/>
              </a:rPr>
              <a:t>organisations</a:t>
            </a:r>
            <a:r>
              <a:rPr lang="en-US" sz="2100" dirty="0">
                <a:solidFill>
                  <a:srgbClr val="000000"/>
                </a:solidFill>
                <a:latin typeface="Montserrat"/>
                <a:ea typeface="Montserrat"/>
                <a:cs typeface="Montserrat"/>
                <a:sym typeface="Montserrat"/>
              </a:rPr>
              <a:t> invested in supporting Rise's mission.</a:t>
            </a:r>
            <a:br>
              <a:rPr lang="en-US" sz="2100" dirty="0">
                <a:solidFill>
                  <a:srgbClr val="000000"/>
                </a:solidFill>
                <a:latin typeface="Montserrat"/>
                <a:ea typeface="Montserrat"/>
                <a:cs typeface="Montserrat"/>
                <a:sym typeface="Montserrat"/>
              </a:rPr>
            </a:br>
            <a:endParaRPr lang="en-US" sz="2100" dirty="0">
              <a:solidFill>
                <a:srgbClr val="000000"/>
              </a:solidFill>
              <a:latin typeface="Montserrat"/>
              <a:ea typeface="Montserrat"/>
              <a:cs typeface="Montserrat"/>
              <a:sym typeface="Montserrat"/>
            </a:endParaRPr>
          </a:p>
          <a:p>
            <a:pPr marL="453392" lvl="1" indent="-226696" algn="l">
              <a:lnSpc>
                <a:spcPts val="3570"/>
              </a:lnSpc>
              <a:buFont typeface="Arial"/>
              <a:buChar char="•"/>
            </a:pPr>
            <a:r>
              <a:rPr lang="en-US" sz="2100" dirty="0">
                <a:solidFill>
                  <a:srgbClr val="000000"/>
                </a:solidFill>
                <a:latin typeface="Montserrat"/>
                <a:ea typeface="Montserrat"/>
                <a:cs typeface="Montserrat"/>
                <a:sym typeface="Montserrat"/>
              </a:rPr>
              <a:t>A yearly unique mentorship </a:t>
            </a:r>
            <a:r>
              <a:rPr lang="en-US" sz="2100" dirty="0" err="1">
                <a:solidFill>
                  <a:srgbClr val="000000"/>
                </a:solidFill>
                <a:latin typeface="Montserrat"/>
                <a:ea typeface="Montserrat"/>
                <a:cs typeface="Montserrat"/>
                <a:sym typeface="Montserrat"/>
              </a:rPr>
              <a:t>programme</a:t>
            </a:r>
            <a:endParaRPr lang="en-US" sz="2100" dirty="0">
              <a:solidFill>
                <a:srgbClr val="000000"/>
              </a:solidFill>
              <a:latin typeface="Montserrat"/>
              <a:ea typeface="Montserrat"/>
              <a:cs typeface="Montserrat"/>
              <a:sym typeface="Montserrat"/>
            </a:endParaRPr>
          </a:p>
          <a:p>
            <a:pPr marL="453392" lvl="1" indent="-226696" algn="l">
              <a:lnSpc>
                <a:spcPts val="3570"/>
              </a:lnSpc>
              <a:buFont typeface="Arial"/>
              <a:buChar char="•"/>
            </a:pPr>
            <a:endParaRPr lang="en-US" sz="2100" dirty="0">
              <a:solidFill>
                <a:srgbClr val="000000"/>
              </a:solidFill>
              <a:latin typeface="Montserrat"/>
              <a:ea typeface="Montserrat"/>
              <a:cs typeface="Montserrat"/>
              <a:sym typeface="Montserrat"/>
            </a:endParaRPr>
          </a:p>
          <a:p>
            <a:pPr marL="453392" lvl="1" indent="-226696" algn="l">
              <a:lnSpc>
                <a:spcPts val="3570"/>
              </a:lnSpc>
              <a:buFont typeface="Arial"/>
              <a:buChar char="•"/>
            </a:pPr>
            <a:r>
              <a:rPr lang="en-US" sz="2100" dirty="0">
                <a:solidFill>
                  <a:srgbClr val="000000"/>
                </a:solidFill>
                <a:latin typeface="Montserrat"/>
                <a:ea typeface="Montserrat"/>
                <a:cs typeface="Montserrat"/>
                <a:sym typeface="Montserrat"/>
              </a:rPr>
              <a:t>C-suite </a:t>
            </a:r>
            <a:r>
              <a:rPr lang="en-US" sz="2100" dirty="0" err="1">
                <a:solidFill>
                  <a:srgbClr val="000000"/>
                </a:solidFill>
                <a:latin typeface="Montserrat"/>
                <a:ea typeface="Montserrat"/>
                <a:cs typeface="Montserrat"/>
                <a:sym typeface="Montserrat"/>
              </a:rPr>
              <a:t>programmes</a:t>
            </a:r>
            <a:br>
              <a:rPr lang="en-US" sz="2100" dirty="0">
                <a:solidFill>
                  <a:srgbClr val="000000"/>
                </a:solidFill>
                <a:latin typeface="Montserrat"/>
                <a:ea typeface="Montserrat"/>
                <a:cs typeface="Montserrat"/>
                <a:sym typeface="Montserrat"/>
              </a:rPr>
            </a:br>
            <a:endParaRPr lang="en-US" sz="2100" dirty="0">
              <a:solidFill>
                <a:srgbClr val="000000"/>
              </a:solidFill>
              <a:latin typeface="Montserrat"/>
              <a:ea typeface="Montserrat"/>
              <a:cs typeface="Montserrat"/>
              <a:sym typeface="Montserrat"/>
            </a:endParaRPr>
          </a:p>
          <a:p>
            <a:pPr marL="453392" lvl="1" indent="-226696" algn="l">
              <a:lnSpc>
                <a:spcPts val="3570"/>
              </a:lnSpc>
              <a:buFont typeface="Arial"/>
              <a:buChar char="•"/>
            </a:pPr>
            <a:r>
              <a:rPr lang="en-US" sz="2100" dirty="0">
                <a:solidFill>
                  <a:srgbClr val="000000"/>
                </a:solidFill>
                <a:latin typeface="Montserrat"/>
                <a:ea typeface="Montserrat"/>
                <a:cs typeface="Montserrat"/>
                <a:sym typeface="Montserrat"/>
              </a:rPr>
              <a:t>Networking events (breakfasts/drinks/IBC/Rise Awards)</a:t>
            </a:r>
          </a:p>
          <a:p>
            <a:pPr algn="l">
              <a:lnSpc>
                <a:spcPts val="3570"/>
              </a:lnSpc>
            </a:pPr>
            <a:endParaRPr lang="en-US" sz="2100" dirty="0">
              <a:solidFill>
                <a:srgbClr val="000000"/>
              </a:solidFill>
              <a:latin typeface="Montserrat"/>
              <a:ea typeface="Montserrat"/>
              <a:cs typeface="Montserrat"/>
              <a:sym typeface="Montserrat"/>
            </a:endParaRPr>
          </a:p>
          <a:p>
            <a:pPr algn="l">
              <a:lnSpc>
                <a:spcPts val="3570"/>
              </a:lnSpc>
            </a:pPr>
            <a:endParaRPr lang="en-US" sz="2100" dirty="0">
              <a:solidFill>
                <a:srgbClr val="000000"/>
              </a:solidFill>
              <a:latin typeface="Montserrat"/>
              <a:ea typeface="Montserrat"/>
              <a:cs typeface="Montserrat"/>
              <a:sym typeface="Montserrat"/>
            </a:endParaRPr>
          </a:p>
          <a:p>
            <a:pPr algn="l">
              <a:lnSpc>
                <a:spcPts val="3570"/>
              </a:lnSpc>
            </a:pPr>
            <a:endParaRPr lang="en-US" sz="2100" dirty="0">
              <a:solidFill>
                <a:srgbClr val="000000"/>
              </a:solidFill>
              <a:latin typeface="Montserrat"/>
              <a:ea typeface="Montserrat"/>
              <a:cs typeface="Montserrat"/>
              <a:sym typeface="Montserrat"/>
            </a:endParaRPr>
          </a:p>
        </p:txBody>
      </p:sp>
      <p:sp>
        <p:nvSpPr>
          <p:cNvPr id="13" name="TextBox 13"/>
          <p:cNvSpPr txBox="1"/>
          <p:nvPr/>
        </p:nvSpPr>
        <p:spPr>
          <a:xfrm>
            <a:off x="1028700" y="2092241"/>
            <a:ext cx="7540247" cy="5952783"/>
          </a:xfrm>
          <a:prstGeom prst="rect">
            <a:avLst/>
          </a:prstGeom>
        </p:spPr>
        <p:txBody>
          <a:bodyPr lIns="0" tIns="0" rIns="0" bIns="0" rtlCol="0" anchor="t">
            <a:spAutoFit/>
          </a:bodyPr>
          <a:lstStyle/>
          <a:p>
            <a:pPr algn="l">
              <a:lnSpc>
                <a:spcPts val="3570"/>
              </a:lnSpc>
            </a:pPr>
            <a:r>
              <a:rPr lang="en-US" sz="2100" b="1" dirty="0">
                <a:solidFill>
                  <a:srgbClr val="000000"/>
                </a:solidFill>
                <a:latin typeface="Montserrat"/>
                <a:ea typeface="Montserrat"/>
                <a:cs typeface="Montserrat"/>
                <a:sym typeface="Montserrat"/>
              </a:rPr>
              <a:t>MISSION</a:t>
            </a:r>
          </a:p>
          <a:p>
            <a:pPr algn="l">
              <a:lnSpc>
                <a:spcPts val="3570"/>
              </a:lnSpc>
            </a:pPr>
            <a:r>
              <a:rPr lang="en-US" sz="2100" dirty="0">
                <a:solidFill>
                  <a:srgbClr val="000000"/>
                </a:solidFill>
                <a:latin typeface="Montserrat"/>
                <a:ea typeface="Montserrat"/>
                <a:cs typeface="Montserrat"/>
                <a:sym typeface="Montserrat"/>
              </a:rPr>
              <a:t>Rise is the leading </a:t>
            </a:r>
            <a:r>
              <a:rPr lang="en-US" sz="2100" dirty="0" err="1">
                <a:solidFill>
                  <a:srgbClr val="000000"/>
                </a:solidFill>
                <a:latin typeface="Montserrat"/>
                <a:ea typeface="Montserrat"/>
                <a:cs typeface="Montserrat"/>
                <a:sym typeface="Montserrat"/>
              </a:rPr>
              <a:t>organisation</a:t>
            </a:r>
            <a:r>
              <a:rPr lang="en-US" sz="2100" dirty="0">
                <a:solidFill>
                  <a:srgbClr val="000000"/>
                </a:solidFill>
                <a:latin typeface="Montserrat"/>
                <a:ea typeface="Montserrat"/>
                <a:cs typeface="Montserrat"/>
                <a:sym typeface="Montserrat"/>
              </a:rPr>
              <a:t> dedicated to championing gender diversity within the broadcast, media, and entertainment technology sectors. </a:t>
            </a:r>
            <a:br>
              <a:rPr lang="en-US" sz="2100" dirty="0">
                <a:solidFill>
                  <a:srgbClr val="000000"/>
                </a:solidFill>
                <a:latin typeface="Montserrat"/>
                <a:ea typeface="Montserrat"/>
                <a:cs typeface="Montserrat"/>
                <a:sym typeface="Montserrat"/>
              </a:rPr>
            </a:br>
            <a:endParaRPr lang="en-US" sz="2100" dirty="0">
              <a:solidFill>
                <a:srgbClr val="000000"/>
              </a:solidFill>
              <a:latin typeface="Montserrat"/>
              <a:ea typeface="Montserrat"/>
              <a:cs typeface="Montserrat"/>
              <a:sym typeface="Montserrat"/>
            </a:endParaRPr>
          </a:p>
          <a:p>
            <a:pPr algn="l">
              <a:lnSpc>
                <a:spcPts val="3570"/>
              </a:lnSpc>
            </a:pPr>
            <a:r>
              <a:rPr lang="en-US" sz="2100" b="1" u="none" strike="noStrike" dirty="0">
                <a:solidFill>
                  <a:srgbClr val="000000"/>
                </a:solidFill>
                <a:latin typeface="Montserrat"/>
                <a:ea typeface="Montserrat"/>
                <a:cs typeface="Montserrat"/>
                <a:sym typeface="Montserrat"/>
              </a:rPr>
              <a:t>IMPACT</a:t>
            </a:r>
          </a:p>
          <a:p>
            <a:pPr algn="l">
              <a:lnSpc>
                <a:spcPts val="3570"/>
              </a:lnSpc>
            </a:pPr>
            <a:r>
              <a:rPr lang="en-US" sz="2100" u="none" strike="noStrike" dirty="0">
                <a:solidFill>
                  <a:srgbClr val="000000"/>
                </a:solidFill>
                <a:latin typeface="Montserrat"/>
                <a:ea typeface="Montserrat"/>
                <a:cs typeface="Montserrat"/>
                <a:sym typeface="Montserrat"/>
              </a:rPr>
              <a:t>We empower individuals at every stage of their professional and personal development journey, from education and early careers to executive leadership, creating pathways for meaningful change.</a:t>
            </a:r>
          </a:p>
          <a:p>
            <a:pPr algn="l">
              <a:lnSpc>
                <a:spcPts val="3570"/>
              </a:lnSpc>
            </a:pPr>
            <a:endParaRPr lang="en-US" sz="2100" u="none" strike="noStrike" dirty="0">
              <a:solidFill>
                <a:srgbClr val="000000"/>
              </a:solidFill>
              <a:latin typeface="Montserrat"/>
              <a:ea typeface="Montserrat"/>
              <a:cs typeface="Montserrat"/>
              <a:sym typeface="Montserrat"/>
            </a:endParaRPr>
          </a:p>
          <a:p>
            <a:pPr algn="l">
              <a:lnSpc>
                <a:spcPts val="3570"/>
              </a:lnSpc>
            </a:pPr>
            <a:endParaRPr lang="en-US" sz="2100" u="none" strike="noStrike" dirty="0">
              <a:solidFill>
                <a:srgbClr val="000000"/>
              </a:solidFill>
              <a:latin typeface="Montserrat"/>
              <a:ea typeface="Montserrat"/>
              <a:cs typeface="Montserrat"/>
              <a:sym typeface="Montserrat"/>
            </a:endParaRPr>
          </a:p>
          <a:p>
            <a:pPr algn="l">
              <a:lnSpc>
                <a:spcPts val="3570"/>
              </a:lnSpc>
            </a:pPr>
            <a:endParaRPr lang="en-US" sz="2100" u="none" strike="noStrike" dirty="0">
              <a:solidFill>
                <a:srgbClr val="000000"/>
              </a:solidFill>
              <a:latin typeface="Montserrat"/>
              <a:ea typeface="Montserrat"/>
              <a:cs typeface="Montserrat"/>
              <a:sym typeface="Montserrat"/>
            </a:endParaRPr>
          </a:p>
        </p:txBody>
      </p:sp>
      <p:sp>
        <p:nvSpPr>
          <p:cNvPr id="14" name="Freeform 6">
            <a:extLst>
              <a:ext uri="{FF2B5EF4-FFF2-40B4-BE49-F238E27FC236}">
                <a16:creationId xmlns:a16="http://schemas.microsoft.com/office/drawing/2014/main" id="{54E19947-C99A-9411-8350-237C18E2DB87}"/>
              </a:ext>
            </a:extLst>
          </p:cNvPr>
          <p:cNvSpPr/>
          <p:nvPr/>
        </p:nvSpPr>
        <p:spPr>
          <a:xfrm>
            <a:off x="795153" y="8050713"/>
            <a:ext cx="970702" cy="970702"/>
          </a:xfrm>
          <a:custGeom>
            <a:avLst/>
            <a:gdLst/>
            <a:ahLst/>
            <a:cxnLst/>
            <a:rect l="l" t="t" r="r" b="b"/>
            <a:pathLst>
              <a:path w="970702" h="970702">
                <a:moveTo>
                  <a:pt x="0" y="0"/>
                </a:moveTo>
                <a:lnTo>
                  <a:pt x="970702" y="0"/>
                </a:lnTo>
                <a:lnTo>
                  <a:pt x="970702" y="970702"/>
                </a:lnTo>
                <a:lnTo>
                  <a:pt x="0" y="970702"/>
                </a:lnTo>
                <a:lnTo>
                  <a:pt x="0" y="0"/>
                </a:lnTo>
                <a:close/>
              </a:path>
            </a:pathLst>
          </a:custGeom>
          <a:blipFill>
            <a:blip r:embed="rId3"/>
            <a:stretch>
              <a:fillRect/>
            </a:stretch>
          </a:blipFill>
        </p:spPr>
        <p:txBody>
          <a:bodyPr/>
          <a:lstStyle/>
          <a:p>
            <a:endParaRPr lang="en-SE"/>
          </a:p>
        </p:txBody>
      </p:sp>
      <p:sp>
        <p:nvSpPr>
          <p:cNvPr id="15" name="Freeform 7">
            <a:extLst>
              <a:ext uri="{FF2B5EF4-FFF2-40B4-BE49-F238E27FC236}">
                <a16:creationId xmlns:a16="http://schemas.microsoft.com/office/drawing/2014/main" id="{6BC8DFFF-A5E6-21A9-69BD-1F7A141C974F}"/>
              </a:ext>
            </a:extLst>
          </p:cNvPr>
          <p:cNvSpPr/>
          <p:nvPr/>
        </p:nvSpPr>
        <p:spPr>
          <a:xfrm>
            <a:off x="3077693" y="7974274"/>
            <a:ext cx="1123580" cy="1123580"/>
          </a:xfrm>
          <a:custGeom>
            <a:avLst/>
            <a:gdLst/>
            <a:ahLst/>
            <a:cxnLst/>
            <a:rect l="l" t="t" r="r" b="b"/>
            <a:pathLst>
              <a:path w="1123580" h="1123580">
                <a:moveTo>
                  <a:pt x="0" y="0"/>
                </a:moveTo>
                <a:lnTo>
                  <a:pt x="1123581" y="0"/>
                </a:lnTo>
                <a:lnTo>
                  <a:pt x="1123581" y="1123580"/>
                </a:lnTo>
                <a:lnTo>
                  <a:pt x="0" y="1123580"/>
                </a:lnTo>
                <a:lnTo>
                  <a:pt x="0" y="0"/>
                </a:lnTo>
                <a:close/>
              </a:path>
            </a:pathLst>
          </a:custGeom>
          <a:blipFill>
            <a:blip r:embed="rId4"/>
            <a:stretch>
              <a:fillRect/>
            </a:stretch>
          </a:blipFill>
        </p:spPr>
        <p:txBody>
          <a:bodyPr/>
          <a:lstStyle/>
          <a:p>
            <a:endParaRPr lang="en-SE"/>
          </a:p>
        </p:txBody>
      </p:sp>
      <p:sp>
        <p:nvSpPr>
          <p:cNvPr id="16" name="Freeform 8">
            <a:extLst>
              <a:ext uri="{FF2B5EF4-FFF2-40B4-BE49-F238E27FC236}">
                <a16:creationId xmlns:a16="http://schemas.microsoft.com/office/drawing/2014/main" id="{1540E078-62F3-678E-14F2-81137271C4B6}"/>
              </a:ext>
            </a:extLst>
          </p:cNvPr>
          <p:cNvSpPr/>
          <p:nvPr/>
        </p:nvSpPr>
        <p:spPr>
          <a:xfrm>
            <a:off x="5635245" y="8050713"/>
            <a:ext cx="970702" cy="970702"/>
          </a:xfrm>
          <a:custGeom>
            <a:avLst/>
            <a:gdLst/>
            <a:ahLst/>
            <a:cxnLst/>
            <a:rect l="l" t="t" r="r" b="b"/>
            <a:pathLst>
              <a:path w="970702" h="970702">
                <a:moveTo>
                  <a:pt x="0" y="0"/>
                </a:moveTo>
                <a:lnTo>
                  <a:pt x="970702" y="0"/>
                </a:lnTo>
                <a:lnTo>
                  <a:pt x="970702" y="970702"/>
                </a:lnTo>
                <a:lnTo>
                  <a:pt x="0" y="970702"/>
                </a:lnTo>
                <a:lnTo>
                  <a:pt x="0" y="0"/>
                </a:lnTo>
                <a:close/>
              </a:path>
            </a:pathLst>
          </a:custGeom>
          <a:blipFill>
            <a:blip r:embed="rId5"/>
            <a:stretch>
              <a:fillRect/>
            </a:stretch>
          </a:blipFill>
        </p:spPr>
        <p:txBody>
          <a:bodyPr/>
          <a:lstStyle/>
          <a:p>
            <a:endParaRPr lang="en-SE"/>
          </a:p>
        </p:txBody>
      </p:sp>
      <p:sp>
        <p:nvSpPr>
          <p:cNvPr id="17" name="TextBox 11">
            <a:extLst>
              <a:ext uri="{FF2B5EF4-FFF2-40B4-BE49-F238E27FC236}">
                <a16:creationId xmlns:a16="http://schemas.microsoft.com/office/drawing/2014/main" id="{E6205869-731B-F730-E769-5F453E0275E1}"/>
              </a:ext>
            </a:extLst>
          </p:cNvPr>
          <p:cNvSpPr txBox="1"/>
          <p:nvPr/>
        </p:nvSpPr>
        <p:spPr>
          <a:xfrm>
            <a:off x="35442" y="7353300"/>
            <a:ext cx="7476604" cy="307777"/>
          </a:xfrm>
          <a:prstGeom prst="rect">
            <a:avLst/>
          </a:prstGeom>
        </p:spPr>
        <p:txBody>
          <a:bodyPr lIns="0" tIns="0" rIns="0" bIns="0" rtlCol="0" anchor="t">
            <a:spAutoFit/>
          </a:bodyPr>
          <a:lstStyle/>
          <a:p>
            <a:pPr algn="ctr">
              <a:lnSpc>
                <a:spcPts val="2399"/>
              </a:lnSpc>
            </a:pPr>
            <a:r>
              <a:rPr lang="en-US" sz="2100" b="1" spc="52" dirty="0">
                <a:solidFill>
                  <a:srgbClr val="000000"/>
                </a:solidFill>
                <a:latin typeface="Montserrat Bold"/>
                <a:ea typeface="Montserrat Bold"/>
                <a:cs typeface="Montserrat Bold"/>
                <a:sym typeface="Montserrat Bold"/>
              </a:rPr>
              <a:t>TOP</a:t>
            </a:r>
            <a:r>
              <a:rPr lang="en-US" sz="2399" b="1" spc="52" dirty="0">
                <a:solidFill>
                  <a:srgbClr val="000000"/>
                </a:solidFill>
                <a:latin typeface="Montserrat Bold"/>
                <a:ea typeface="Montserrat Bold"/>
                <a:cs typeface="Montserrat Bold"/>
                <a:sym typeface="Montserrat Bold"/>
              </a:rPr>
              <a:t> SKILLS IMPROVED:</a:t>
            </a:r>
          </a:p>
        </p:txBody>
      </p:sp>
      <p:sp>
        <p:nvSpPr>
          <p:cNvPr id="18" name="TextBox 16">
            <a:extLst>
              <a:ext uri="{FF2B5EF4-FFF2-40B4-BE49-F238E27FC236}">
                <a16:creationId xmlns:a16="http://schemas.microsoft.com/office/drawing/2014/main" id="{0B13D4CB-A0FD-BB82-D1AF-BCC414CAFA90}"/>
              </a:ext>
            </a:extLst>
          </p:cNvPr>
          <p:cNvSpPr txBox="1"/>
          <p:nvPr/>
        </p:nvSpPr>
        <p:spPr>
          <a:xfrm>
            <a:off x="162926" y="9323782"/>
            <a:ext cx="2235155" cy="182915"/>
          </a:xfrm>
          <a:prstGeom prst="rect">
            <a:avLst/>
          </a:prstGeom>
        </p:spPr>
        <p:txBody>
          <a:bodyPr lIns="0" tIns="0" rIns="0" bIns="0" rtlCol="0" anchor="t">
            <a:spAutoFit/>
          </a:bodyPr>
          <a:lstStyle/>
          <a:p>
            <a:pPr algn="ctr">
              <a:lnSpc>
                <a:spcPts val="1330"/>
              </a:lnSpc>
            </a:pPr>
            <a:r>
              <a:rPr lang="en-US" sz="1683" b="1" spc="37">
                <a:solidFill>
                  <a:srgbClr val="000000"/>
                </a:solidFill>
                <a:latin typeface="Montserrat Bold"/>
                <a:ea typeface="Montserrat Bold"/>
                <a:cs typeface="Montserrat Bold"/>
                <a:sym typeface="Montserrat Bold"/>
              </a:rPr>
              <a:t> </a:t>
            </a:r>
            <a:r>
              <a:rPr lang="en-US" sz="1683" spc="37">
                <a:solidFill>
                  <a:srgbClr val="000000"/>
                </a:solidFill>
                <a:latin typeface="Montserrat"/>
                <a:ea typeface="Montserrat"/>
                <a:cs typeface="Montserrat"/>
                <a:sym typeface="Montserrat"/>
              </a:rPr>
              <a:t>Networking </a:t>
            </a:r>
            <a:r>
              <a:rPr lang="en-US" sz="1683" b="1" spc="37">
                <a:solidFill>
                  <a:srgbClr val="450AAE"/>
                </a:solidFill>
                <a:latin typeface="Montserrat Bold"/>
                <a:ea typeface="Montserrat Bold"/>
                <a:cs typeface="Montserrat Bold"/>
                <a:sym typeface="Montserrat Bold"/>
              </a:rPr>
              <a:t>(90%)</a:t>
            </a:r>
          </a:p>
        </p:txBody>
      </p:sp>
      <p:sp>
        <p:nvSpPr>
          <p:cNvPr id="19" name="TextBox 17">
            <a:extLst>
              <a:ext uri="{FF2B5EF4-FFF2-40B4-BE49-F238E27FC236}">
                <a16:creationId xmlns:a16="http://schemas.microsoft.com/office/drawing/2014/main" id="{D766D643-6566-CD0A-9F88-61635ECBA3E8}"/>
              </a:ext>
            </a:extLst>
          </p:cNvPr>
          <p:cNvSpPr txBox="1"/>
          <p:nvPr/>
        </p:nvSpPr>
        <p:spPr>
          <a:xfrm>
            <a:off x="2521906" y="9323782"/>
            <a:ext cx="2235155" cy="182915"/>
          </a:xfrm>
          <a:prstGeom prst="rect">
            <a:avLst/>
          </a:prstGeom>
        </p:spPr>
        <p:txBody>
          <a:bodyPr lIns="0" tIns="0" rIns="0" bIns="0" rtlCol="0" anchor="t">
            <a:spAutoFit/>
          </a:bodyPr>
          <a:lstStyle/>
          <a:p>
            <a:pPr algn="ctr">
              <a:lnSpc>
                <a:spcPts val="1330"/>
              </a:lnSpc>
            </a:pPr>
            <a:r>
              <a:rPr lang="en-US" sz="1683" b="1" spc="37">
                <a:solidFill>
                  <a:srgbClr val="000000"/>
                </a:solidFill>
                <a:latin typeface="Montserrat Bold"/>
                <a:ea typeface="Montserrat Bold"/>
                <a:cs typeface="Montserrat Bold"/>
                <a:sym typeface="Montserrat Bold"/>
              </a:rPr>
              <a:t> </a:t>
            </a:r>
            <a:r>
              <a:rPr lang="en-US" sz="1683" spc="37">
                <a:solidFill>
                  <a:srgbClr val="000000"/>
                </a:solidFill>
                <a:latin typeface="Montserrat"/>
                <a:ea typeface="Montserrat"/>
                <a:cs typeface="Montserrat"/>
                <a:sym typeface="Montserrat"/>
              </a:rPr>
              <a:t>LinkedIn</a:t>
            </a:r>
            <a:r>
              <a:rPr lang="en-US" sz="1683" b="1" spc="37">
                <a:solidFill>
                  <a:srgbClr val="000000"/>
                </a:solidFill>
                <a:latin typeface="Montserrat Bold"/>
                <a:ea typeface="Montserrat Bold"/>
                <a:cs typeface="Montserrat Bold"/>
                <a:sym typeface="Montserrat Bold"/>
              </a:rPr>
              <a:t> </a:t>
            </a:r>
            <a:r>
              <a:rPr lang="en-US" sz="1683" b="1" spc="37">
                <a:solidFill>
                  <a:srgbClr val="450AAE"/>
                </a:solidFill>
                <a:latin typeface="Montserrat Bold"/>
                <a:ea typeface="Montserrat Bold"/>
                <a:cs typeface="Montserrat Bold"/>
                <a:sym typeface="Montserrat Bold"/>
              </a:rPr>
              <a:t>(81%)</a:t>
            </a:r>
          </a:p>
        </p:txBody>
      </p:sp>
      <p:sp>
        <p:nvSpPr>
          <p:cNvPr id="20" name="TextBox 18">
            <a:extLst>
              <a:ext uri="{FF2B5EF4-FFF2-40B4-BE49-F238E27FC236}">
                <a16:creationId xmlns:a16="http://schemas.microsoft.com/office/drawing/2014/main" id="{DC4E7B50-E79A-F423-1197-FE5FBD7E6EF9}"/>
              </a:ext>
            </a:extLst>
          </p:cNvPr>
          <p:cNvSpPr txBox="1"/>
          <p:nvPr/>
        </p:nvSpPr>
        <p:spPr>
          <a:xfrm>
            <a:off x="4881546" y="9170666"/>
            <a:ext cx="2478101" cy="490051"/>
          </a:xfrm>
          <a:prstGeom prst="rect">
            <a:avLst/>
          </a:prstGeom>
        </p:spPr>
        <p:txBody>
          <a:bodyPr lIns="0" tIns="0" rIns="0" bIns="0" rtlCol="0" anchor="t">
            <a:spAutoFit/>
          </a:bodyPr>
          <a:lstStyle/>
          <a:p>
            <a:pPr algn="ctr">
              <a:lnSpc>
                <a:spcPts val="1986"/>
              </a:lnSpc>
            </a:pPr>
            <a:r>
              <a:rPr lang="en-US" sz="1683" b="1" spc="37">
                <a:solidFill>
                  <a:srgbClr val="000000"/>
                </a:solidFill>
                <a:latin typeface="Montserrat Bold"/>
                <a:ea typeface="Montserrat Bold"/>
                <a:cs typeface="Montserrat Bold"/>
                <a:sym typeface="Montserrat Bold"/>
              </a:rPr>
              <a:t> </a:t>
            </a:r>
            <a:r>
              <a:rPr lang="en-US" sz="1683" spc="37">
                <a:solidFill>
                  <a:srgbClr val="000000"/>
                </a:solidFill>
                <a:latin typeface="Montserrat"/>
                <a:ea typeface="Montserrat"/>
                <a:cs typeface="Montserrat"/>
                <a:sym typeface="Montserrat"/>
              </a:rPr>
              <a:t>Personal branding </a:t>
            </a:r>
            <a:r>
              <a:rPr lang="en-US" sz="1683" b="1" spc="37">
                <a:solidFill>
                  <a:srgbClr val="450AAE"/>
                </a:solidFill>
                <a:latin typeface="Montserrat Bold"/>
                <a:ea typeface="Montserrat Bold"/>
                <a:cs typeface="Montserrat Bold"/>
                <a:sym typeface="Montserrat Bold"/>
              </a:rPr>
              <a:t>(62%)</a:t>
            </a:r>
          </a:p>
        </p:txBody>
      </p:sp>
      <p:pic>
        <p:nvPicPr>
          <p:cNvPr id="21" name="Picture 20" descr="A qr code on a cup&#10;&#10;Description automatically generated">
            <a:extLst>
              <a:ext uri="{FF2B5EF4-FFF2-40B4-BE49-F238E27FC236}">
                <a16:creationId xmlns:a16="http://schemas.microsoft.com/office/drawing/2014/main" id="{B768D3BC-6113-2DCC-9CB7-BBB65A797F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083147" y="174551"/>
            <a:ext cx="1930126" cy="2279858"/>
          </a:xfrm>
          <a:prstGeom prst="rect">
            <a:avLst/>
          </a:prstGeom>
        </p:spPr>
      </p:pic>
    </p:spTree>
    <p:extLst>
      <p:ext uri="{BB962C8B-B14F-4D97-AF65-F5344CB8AC3E}">
        <p14:creationId xmlns:p14="http://schemas.microsoft.com/office/powerpoint/2010/main" val="4130777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33400" y="232407"/>
            <a:ext cx="9372600" cy="10287000"/>
            <a:chOff x="0" y="0"/>
            <a:chExt cx="12496800" cy="13716000"/>
          </a:xfrm>
        </p:grpSpPr>
        <p:sp>
          <p:nvSpPr>
            <p:cNvPr id="3" name="Freeform 3"/>
            <p:cNvSpPr/>
            <p:nvPr/>
          </p:nvSpPr>
          <p:spPr>
            <a:xfrm>
              <a:off x="0" y="0"/>
              <a:ext cx="12496800" cy="13716000"/>
            </a:xfrm>
            <a:custGeom>
              <a:avLst/>
              <a:gdLst/>
              <a:ahLst/>
              <a:cxnLst/>
              <a:rect l="l" t="t" r="r" b="b"/>
              <a:pathLst>
                <a:path w="12496800" h="13716000">
                  <a:moveTo>
                    <a:pt x="0" y="0"/>
                  </a:moveTo>
                  <a:lnTo>
                    <a:pt x="12496800" y="0"/>
                  </a:lnTo>
                  <a:lnTo>
                    <a:pt x="12496800" y="13716000"/>
                  </a:lnTo>
                  <a:lnTo>
                    <a:pt x="0" y="13716000"/>
                  </a:lnTo>
                  <a:close/>
                </a:path>
              </a:pathLst>
            </a:custGeom>
            <a:solidFill>
              <a:srgbClr val="FFFFFF">
                <a:alpha val="2745"/>
              </a:srgbClr>
            </a:solidFill>
          </p:spPr>
          <p:txBody>
            <a:bodyPr/>
            <a:lstStyle/>
            <a:p>
              <a:endParaRPr lang="en-SE"/>
            </a:p>
          </p:txBody>
        </p:sp>
      </p:grpSp>
      <p:sp>
        <p:nvSpPr>
          <p:cNvPr id="10" name="TextBox 10"/>
          <p:cNvSpPr txBox="1"/>
          <p:nvPr/>
        </p:nvSpPr>
        <p:spPr>
          <a:xfrm>
            <a:off x="533400" y="205503"/>
            <a:ext cx="6109080" cy="717504"/>
          </a:xfrm>
          <a:prstGeom prst="rect">
            <a:avLst/>
          </a:prstGeom>
        </p:spPr>
        <p:txBody>
          <a:bodyPr wrap="square" lIns="0" tIns="0" rIns="0" bIns="0" rtlCol="0" anchor="t">
            <a:spAutoFit/>
          </a:bodyPr>
          <a:lstStyle/>
          <a:p>
            <a:pPr algn="l">
              <a:lnSpc>
                <a:spcPts val="5708"/>
              </a:lnSpc>
            </a:pPr>
            <a:r>
              <a:rPr lang="en-US" sz="4400" b="1" dirty="0">
                <a:solidFill>
                  <a:srgbClr val="494949"/>
                </a:solidFill>
                <a:latin typeface="Garet Bold"/>
                <a:ea typeface="Garet Bold"/>
                <a:cs typeface="Garet Bold"/>
                <a:sym typeface="Garet Bold"/>
              </a:rPr>
              <a:t>WHY SPONSOR Rise?</a:t>
            </a:r>
          </a:p>
        </p:txBody>
      </p:sp>
      <p:sp>
        <p:nvSpPr>
          <p:cNvPr id="11" name="TextBox 11"/>
          <p:cNvSpPr txBox="1"/>
          <p:nvPr/>
        </p:nvSpPr>
        <p:spPr>
          <a:xfrm>
            <a:off x="533400" y="9032545"/>
            <a:ext cx="8382000" cy="903132"/>
          </a:xfrm>
          <a:prstGeom prst="rect">
            <a:avLst/>
          </a:prstGeom>
        </p:spPr>
        <p:txBody>
          <a:bodyPr wrap="square" lIns="0" tIns="0" rIns="0" bIns="0" rtlCol="0" anchor="t">
            <a:spAutoFit/>
          </a:bodyPr>
          <a:lstStyle/>
          <a:p>
            <a:pPr algn="l">
              <a:lnSpc>
                <a:spcPts val="3918"/>
              </a:lnSpc>
            </a:pPr>
            <a:r>
              <a:rPr lang="en-US" sz="2798" b="1" dirty="0" err="1">
                <a:solidFill>
                  <a:srgbClr val="000000"/>
                </a:solidFill>
                <a:latin typeface="Montserrat Bold"/>
                <a:ea typeface="Montserrat Bold"/>
                <a:cs typeface="Montserrat Bold"/>
                <a:sym typeface="Montserrat Bold"/>
              </a:rPr>
              <a:t>Märta</a:t>
            </a:r>
            <a:r>
              <a:rPr lang="en-US" sz="2798" b="1" dirty="0">
                <a:solidFill>
                  <a:srgbClr val="000000"/>
                </a:solidFill>
                <a:latin typeface="Montserrat Bold"/>
                <a:ea typeface="Montserrat Bold"/>
                <a:cs typeface="Montserrat Bold"/>
                <a:sym typeface="Montserrat Bold"/>
              </a:rPr>
              <a:t> </a:t>
            </a:r>
            <a:r>
              <a:rPr lang="en-US" sz="2798" b="1" dirty="0" err="1">
                <a:solidFill>
                  <a:srgbClr val="000000"/>
                </a:solidFill>
                <a:latin typeface="Montserrat Bold"/>
                <a:ea typeface="Montserrat Bold"/>
                <a:cs typeface="Montserrat Bold"/>
                <a:sym typeface="Montserrat Bold"/>
              </a:rPr>
              <a:t>Rydbeck</a:t>
            </a:r>
            <a:r>
              <a:rPr lang="en-US" sz="2798" b="1" dirty="0">
                <a:solidFill>
                  <a:srgbClr val="000000"/>
                </a:solidFill>
                <a:latin typeface="Montserrat Bold"/>
                <a:ea typeface="Montserrat Bold"/>
                <a:cs typeface="Montserrat Bold"/>
                <a:sym typeface="Montserrat Bold"/>
              </a:rPr>
              <a:t>, </a:t>
            </a:r>
            <a:r>
              <a:rPr lang="en-US" sz="2798" dirty="0">
                <a:solidFill>
                  <a:srgbClr val="000000"/>
                </a:solidFill>
                <a:latin typeface="Montserrat"/>
                <a:ea typeface="Montserrat"/>
                <a:cs typeface="Montserrat"/>
                <a:sym typeface="Montserrat"/>
              </a:rPr>
              <a:t>Nordic Chapter Head</a:t>
            </a:r>
          </a:p>
          <a:p>
            <a:pPr algn="l">
              <a:lnSpc>
                <a:spcPts val="3358"/>
              </a:lnSpc>
            </a:pPr>
            <a:r>
              <a:rPr lang="en-US" sz="2399" dirty="0" err="1">
                <a:solidFill>
                  <a:srgbClr val="000000"/>
                </a:solidFill>
                <a:latin typeface="Montserrat"/>
                <a:ea typeface="Montserrat"/>
                <a:cs typeface="Montserrat"/>
                <a:sym typeface="Montserrat"/>
              </a:rPr>
              <a:t>marta@risewib.com</a:t>
            </a:r>
            <a:endParaRPr lang="en-US" sz="2399" dirty="0">
              <a:solidFill>
                <a:srgbClr val="000000"/>
              </a:solidFill>
              <a:latin typeface="Montserrat"/>
              <a:ea typeface="Montserrat"/>
              <a:cs typeface="Montserrat"/>
              <a:sym typeface="Montserrat"/>
            </a:endParaRPr>
          </a:p>
        </p:txBody>
      </p:sp>
      <p:sp>
        <p:nvSpPr>
          <p:cNvPr id="12" name="TextBox 12"/>
          <p:cNvSpPr txBox="1"/>
          <p:nvPr/>
        </p:nvSpPr>
        <p:spPr>
          <a:xfrm>
            <a:off x="471390" y="1607298"/>
            <a:ext cx="7477962" cy="6254020"/>
          </a:xfrm>
          <a:prstGeom prst="rect">
            <a:avLst/>
          </a:prstGeom>
        </p:spPr>
        <p:txBody>
          <a:bodyPr lIns="0" tIns="0" rIns="0" bIns="0" rtlCol="0" anchor="t">
            <a:spAutoFit/>
          </a:bodyPr>
          <a:lstStyle/>
          <a:p>
            <a:pPr marL="0" lvl="0" indent="0" algn="l">
              <a:lnSpc>
                <a:spcPts val="4079"/>
              </a:lnSpc>
              <a:spcBef>
                <a:spcPct val="0"/>
              </a:spcBef>
            </a:pPr>
            <a:r>
              <a:rPr lang="en-US" sz="2400" u="none" strike="noStrike" dirty="0">
                <a:solidFill>
                  <a:srgbClr val="000000"/>
                </a:solidFill>
                <a:latin typeface="Montserrat"/>
                <a:ea typeface="Montserrat"/>
                <a:cs typeface="Montserrat"/>
                <a:sym typeface="Montserrat"/>
              </a:rPr>
              <a:t>Rise shapes an inclusive future for the broadcast and media sector— one where diversity fuels innovation, drives economic growth, and creates boundless opportunities.</a:t>
            </a:r>
            <a:br>
              <a:rPr lang="en-US" sz="2400" u="none" strike="noStrike" dirty="0">
                <a:solidFill>
                  <a:srgbClr val="000000"/>
                </a:solidFill>
                <a:latin typeface="Montserrat"/>
                <a:ea typeface="Montserrat"/>
                <a:cs typeface="Montserrat"/>
                <a:sym typeface="Montserrat"/>
              </a:rPr>
            </a:br>
            <a:br>
              <a:rPr lang="en-US" sz="2400" u="none" strike="noStrike" dirty="0">
                <a:solidFill>
                  <a:srgbClr val="000000"/>
                </a:solidFill>
                <a:latin typeface="Montserrat"/>
                <a:ea typeface="Montserrat"/>
                <a:cs typeface="Montserrat"/>
                <a:sym typeface="Montserrat"/>
              </a:rPr>
            </a:br>
            <a:r>
              <a:rPr lang="en-US" sz="2400" dirty="0">
                <a:solidFill>
                  <a:srgbClr val="000000"/>
                </a:solidFill>
                <a:latin typeface="Montserrat"/>
                <a:ea typeface="Montserrat"/>
                <a:cs typeface="Montserrat"/>
                <a:sym typeface="Montserrat"/>
              </a:rPr>
              <a:t>By aligning your brand with our mission, you’ll demonstrate leadership in addressing some of the most critical challenges facing the broadcast, media, and entertainment technology sectors, while showcasing your commitment to building a more equitable and sustainable industry.</a:t>
            </a:r>
            <a:endParaRPr lang="en-US" sz="2400" u="none" strike="noStrike" dirty="0">
              <a:solidFill>
                <a:srgbClr val="000000"/>
              </a:solidFill>
              <a:latin typeface="Montserrat"/>
              <a:ea typeface="Montserrat"/>
              <a:cs typeface="Montserrat"/>
              <a:sym typeface="Montserrat"/>
            </a:endParaRPr>
          </a:p>
        </p:txBody>
      </p:sp>
      <p:pic>
        <p:nvPicPr>
          <p:cNvPr id="14" name="Picture 13" descr="A group of logos on a white background&#10;&#10;Description automatically generated">
            <a:extLst>
              <a:ext uri="{FF2B5EF4-FFF2-40B4-BE49-F238E27FC236}">
                <a16:creationId xmlns:a16="http://schemas.microsoft.com/office/drawing/2014/main" id="{0C57D87D-C332-7486-F12B-B9D74DDCD4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4664" y="4370961"/>
            <a:ext cx="9428082" cy="5309933"/>
          </a:xfrm>
          <a:prstGeom prst="rect">
            <a:avLst/>
          </a:prstGeom>
        </p:spPr>
      </p:pic>
      <p:sp>
        <p:nvSpPr>
          <p:cNvPr id="16" name="TextBox 15">
            <a:extLst>
              <a:ext uri="{FF2B5EF4-FFF2-40B4-BE49-F238E27FC236}">
                <a16:creationId xmlns:a16="http://schemas.microsoft.com/office/drawing/2014/main" id="{A8E32A22-BE56-00DA-5D77-E244412020E9}"/>
              </a:ext>
            </a:extLst>
          </p:cNvPr>
          <p:cNvSpPr txBox="1"/>
          <p:nvPr/>
        </p:nvSpPr>
        <p:spPr>
          <a:xfrm>
            <a:off x="8094664" y="732046"/>
            <a:ext cx="7691281" cy="3384132"/>
          </a:xfrm>
          <a:prstGeom prst="rect">
            <a:avLst/>
          </a:prstGeom>
          <a:noFill/>
        </p:spPr>
        <p:txBody>
          <a:bodyPr wrap="square">
            <a:spAutoFit/>
          </a:bodyPr>
          <a:lstStyle/>
          <a:p>
            <a:pPr algn="l">
              <a:lnSpc>
                <a:spcPts val="5304"/>
              </a:lnSpc>
            </a:pPr>
            <a:r>
              <a:rPr lang="en-US" sz="2400" b="1" dirty="0">
                <a:solidFill>
                  <a:srgbClr val="000000"/>
                </a:solidFill>
                <a:latin typeface="Montserrat Bold"/>
                <a:ea typeface="Montserrat Bold"/>
                <a:cs typeface="Montserrat Bold"/>
                <a:sym typeface="Montserrat Bold"/>
              </a:rPr>
              <a:t>Benefits for Sponsors:</a:t>
            </a:r>
          </a:p>
          <a:p>
            <a:pPr marL="518160" lvl="1" indent="-259080" algn="l">
              <a:lnSpc>
                <a:spcPts val="5304"/>
              </a:lnSpc>
              <a:buFont typeface="Arial"/>
              <a:buChar char="•"/>
            </a:pPr>
            <a:r>
              <a:rPr lang="en-US" sz="2400" dirty="0">
                <a:solidFill>
                  <a:srgbClr val="000000"/>
                </a:solidFill>
                <a:latin typeface="Montserrat"/>
                <a:ea typeface="Montserrat"/>
                <a:cs typeface="Montserrat"/>
                <a:sym typeface="Montserrat"/>
              </a:rPr>
              <a:t>Brand Reputation and Exposure</a:t>
            </a:r>
          </a:p>
          <a:p>
            <a:pPr marL="518160" lvl="1" indent="-259080" algn="l">
              <a:lnSpc>
                <a:spcPts val="5304"/>
              </a:lnSpc>
              <a:buFont typeface="Arial"/>
              <a:buChar char="•"/>
            </a:pPr>
            <a:r>
              <a:rPr lang="en-US" sz="2400" dirty="0">
                <a:solidFill>
                  <a:srgbClr val="000000"/>
                </a:solidFill>
                <a:latin typeface="Montserrat"/>
                <a:ea typeface="Montserrat"/>
                <a:cs typeface="Montserrat"/>
                <a:sym typeface="Montserrat"/>
              </a:rPr>
              <a:t>Industry Networking</a:t>
            </a:r>
          </a:p>
          <a:p>
            <a:pPr marL="518160" lvl="1" indent="-259080" algn="l">
              <a:lnSpc>
                <a:spcPts val="5304"/>
              </a:lnSpc>
              <a:buFont typeface="Arial"/>
              <a:buChar char="•"/>
            </a:pPr>
            <a:r>
              <a:rPr lang="en-US" sz="2400" dirty="0">
                <a:solidFill>
                  <a:srgbClr val="000000"/>
                </a:solidFill>
                <a:latin typeface="Montserrat"/>
                <a:ea typeface="Montserrat"/>
                <a:cs typeface="Montserrat"/>
                <a:sym typeface="Montserrat"/>
              </a:rPr>
              <a:t>Talent Pipeline and Workforce Development</a:t>
            </a:r>
          </a:p>
          <a:p>
            <a:pPr marL="518160" lvl="1" indent="-259080" algn="l">
              <a:lnSpc>
                <a:spcPts val="5304"/>
              </a:lnSpc>
              <a:buFont typeface="Arial"/>
              <a:buChar char="•"/>
            </a:pPr>
            <a:r>
              <a:rPr lang="en-US" sz="2400" dirty="0">
                <a:solidFill>
                  <a:srgbClr val="000000"/>
                </a:solidFill>
                <a:latin typeface="Montserrat"/>
                <a:ea typeface="Montserrat"/>
                <a:cs typeface="Montserrat"/>
                <a:sym typeface="Montserrat"/>
              </a:rPr>
              <a:t>Growth and Mindset Culture</a:t>
            </a:r>
          </a:p>
        </p:txBody>
      </p:sp>
      <p:grpSp>
        <p:nvGrpSpPr>
          <p:cNvPr id="17" name="Group 4">
            <a:extLst>
              <a:ext uri="{FF2B5EF4-FFF2-40B4-BE49-F238E27FC236}">
                <a16:creationId xmlns:a16="http://schemas.microsoft.com/office/drawing/2014/main" id="{EFCC396E-629C-B6AB-2066-80D864F6EBF8}"/>
              </a:ext>
            </a:extLst>
          </p:cNvPr>
          <p:cNvGrpSpPr/>
          <p:nvPr/>
        </p:nvGrpSpPr>
        <p:grpSpPr>
          <a:xfrm>
            <a:off x="579474" y="1025680"/>
            <a:ext cx="1084122" cy="289775"/>
            <a:chOff x="0" y="0"/>
            <a:chExt cx="1445496" cy="386367"/>
          </a:xfrm>
        </p:grpSpPr>
        <p:sp>
          <p:nvSpPr>
            <p:cNvPr id="18" name="Freeform 5">
              <a:extLst>
                <a:ext uri="{FF2B5EF4-FFF2-40B4-BE49-F238E27FC236}">
                  <a16:creationId xmlns:a16="http://schemas.microsoft.com/office/drawing/2014/main" id="{6E61D26F-6EA8-8E88-2D67-8DB8227AB261}"/>
                </a:ext>
              </a:extLst>
            </p:cNvPr>
            <p:cNvSpPr/>
            <p:nvPr/>
          </p:nvSpPr>
          <p:spPr>
            <a:xfrm>
              <a:off x="0" y="0"/>
              <a:ext cx="1445514" cy="386334"/>
            </a:xfrm>
            <a:custGeom>
              <a:avLst/>
              <a:gdLst/>
              <a:ahLst/>
              <a:cxnLst/>
              <a:rect l="l" t="t" r="r" b="b"/>
              <a:pathLst>
                <a:path w="1445514" h="386334">
                  <a:moveTo>
                    <a:pt x="0" y="0"/>
                  </a:moveTo>
                  <a:lnTo>
                    <a:pt x="1445514" y="0"/>
                  </a:lnTo>
                  <a:lnTo>
                    <a:pt x="1445514" y="386334"/>
                  </a:lnTo>
                  <a:lnTo>
                    <a:pt x="0" y="386334"/>
                  </a:lnTo>
                  <a:close/>
                </a:path>
              </a:pathLst>
            </a:custGeom>
            <a:solidFill>
              <a:srgbClr val="EA5229"/>
            </a:solidFill>
          </p:spPr>
          <p:txBody>
            <a:bodyPr/>
            <a:lstStyle/>
            <a:p>
              <a:endParaRPr lang="en-SE"/>
            </a:p>
          </p:txBody>
        </p:sp>
      </p:grpSp>
      <p:pic>
        <p:nvPicPr>
          <p:cNvPr id="20" name="Picture 19" descr="A qr code on a cup&#10;&#10;Description automatically generated">
            <a:extLst>
              <a:ext uri="{FF2B5EF4-FFF2-40B4-BE49-F238E27FC236}">
                <a16:creationId xmlns:a16="http://schemas.microsoft.com/office/drawing/2014/main" id="{B9508A40-D04C-D4B7-A846-7B678C2E63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99803" y="258102"/>
            <a:ext cx="1930126" cy="227985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TotalTime>
  <Words>268</Words>
  <Application>Microsoft Macintosh PowerPoint</Application>
  <PresentationFormat>Anpassad</PresentationFormat>
  <Paragraphs>35</Paragraphs>
  <Slides>3</Slides>
  <Notes>1</Notes>
  <HiddenSlides>0</HiddenSlides>
  <MMClips>0</MMClips>
  <ScaleCrop>false</ScaleCrop>
  <HeadingPairs>
    <vt:vector size="6" baseType="variant">
      <vt:variant>
        <vt:lpstr>Använt teckensnitt</vt:lpstr>
      </vt:variant>
      <vt:variant>
        <vt:i4>7</vt:i4>
      </vt:variant>
      <vt:variant>
        <vt:lpstr>Tema</vt:lpstr>
      </vt:variant>
      <vt:variant>
        <vt:i4>1</vt:i4>
      </vt:variant>
      <vt:variant>
        <vt:lpstr>Bildrubriker</vt:lpstr>
      </vt:variant>
      <vt:variant>
        <vt:i4>3</vt:i4>
      </vt:variant>
    </vt:vector>
  </HeadingPairs>
  <TitlesOfParts>
    <vt:vector size="11" baseType="lpstr">
      <vt:lpstr>Calibri</vt:lpstr>
      <vt:lpstr>League Spartan</vt:lpstr>
      <vt:lpstr>Montserrat</vt:lpstr>
      <vt:lpstr>Now Bold</vt:lpstr>
      <vt:lpstr>Montserrat Bold</vt:lpstr>
      <vt:lpstr>Garet Bold</vt:lpstr>
      <vt:lpstr>Arial</vt:lpstr>
      <vt:lpstr>Office Theme</vt:lpstr>
      <vt:lpstr>PowerPoint-presentation</vt:lpstr>
      <vt:lpstr>PowerPoint-presentation</vt:lpstr>
      <vt:lpstr>PowerPoint-presentation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 Involved With Rise 2025 Final</dc:title>
  <cp:lastModifiedBy>Mathias Dahlström</cp:lastModifiedBy>
  <cp:revision>3</cp:revision>
  <dcterms:created xsi:type="dcterms:W3CDTF">2006-08-16T00:00:00Z</dcterms:created>
  <dcterms:modified xsi:type="dcterms:W3CDTF">2025-08-26T10:48:19Z</dcterms:modified>
  <dc:identifier>DAGZwG3MgiE</dc:identifier>
</cp:coreProperties>
</file>