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2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5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6.xml" ContentType="application/vnd.openxmlformats-officedocument.drawingml.chartshape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28"/>
  </p:notesMasterIdLst>
  <p:sldIdLst>
    <p:sldId id="7652" r:id="rId6"/>
    <p:sldId id="7730" r:id="rId7"/>
    <p:sldId id="7706" r:id="rId8"/>
    <p:sldId id="7707" r:id="rId9"/>
    <p:sldId id="7708" r:id="rId10"/>
    <p:sldId id="7709" r:id="rId11"/>
    <p:sldId id="7710" r:id="rId12"/>
    <p:sldId id="7711" r:id="rId13"/>
    <p:sldId id="7712" r:id="rId14"/>
    <p:sldId id="7734" r:id="rId15"/>
    <p:sldId id="7736" r:id="rId16"/>
    <p:sldId id="7726" r:id="rId17"/>
    <p:sldId id="7727" r:id="rId18"/>
    <p:sldId id="7728" r:id="rId19"/>
    <p:sldId id="7729" r:id="rId20"/>
    <p:sldId id="7732" r:id="rId21"/>
    <p:sldId id="7733" r:id="rId22"/>
    <p:sldId id="7717" r:id="rId23"/>
    <p:sldId id="7722" r:id="rId24"/>
    <p:sldId id="7719" r:id="rId25"/>
    <p:sldId id="7737" r:id="rId26"/>
    <p:sldId id="7738" r:id="rId27"/>
  </p:sldIdLst>
  <p:sldSz cx="12192000" cy="6858000"/>
  <p:notesSz cx="6797675" cy="9928225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vsnitt" id="{A7B5558B-7860-4788-B55D-163C2B79D089}">
          <p14:sldIdLst>
            <p14:sldId id="7652"/>
            <p14:sldId id="7730"/>
            <p14:sldId id="7706"/>
            <p14:sldId id="7707"/>
            <p14:sldId id="7708"/>
            <p14:sldId id="7709"/>
            <p14:sldId id="7710"/>
            <p14:sldId id="7711"/>
            <p14:sldId id="7712"/>
          </p14:sldIdLst>
        </p14:section>
        <p14:section name="VIH konsumtion" id="{A918914C-F32B-48CA-94ED-B13EF13866BE}">
          <p14:sldIdLst>
            <p14:sldId id="7734"/>
            <p14:sldId id="7736"/>
            <p14:sldId id="7726"/>
            <p14:sldId id="7727"/>
            <p14:sldId id="7728"/>
            <p14:sldId id="7729"/>
          </p14:sldIdLst>
        </p14:section>
        <p14:section name="Cross Platform" id="{D177F371-6BD9-4DCC-BBFB-CCB03C3D8D33}">
          <p14:sldIdLst>
            <p14:sldId id="7732"/>
            <p14:sldId id="7733"/>
            <p14:sldId id="7717"/>
            <p14:sldId id="7722"/>
            <p14:sldId id="7719"/>
            <p14:sldId id="7737"/>
            <p14:sldId id="773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llanmörkt format 2 - Dekorfärg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269D01E-BC32-4049-B463-5C60D7B0CCD2}" styleName="Format med tema 2 - dekorfärg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Inget format, tabellrutnä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just format 3 - Dekorfärg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llanmörkt format 2 - Dekorfär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just format 1 - Dekorfärg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just format 1 - Dekorfärg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llanmörkt format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2925" autoAdjust="0"/>
  </p:normalViewPr>
  <p:slideViewPr>
    <p:cSldViewPr snapToGrid="0">
      <p:cViewPr varScale="1">
        <p:scale>
          <a:sx n="105" d="100"/>
          <a:sy n="105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mediamatning-my.sharepoint.com/personal/tobias_egge_mms_se/Documents/TV-dagen%2028%20aug%202025__KolumnKlustrad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4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5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6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7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8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9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6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ediamatning-my.sharepoint.com/personal/tobias_egge_mms_se/Documents/TV-dagen%2028%20aug%202025__KolumnKlustrad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mediamatning-my.sharepoint.com/personal/tobias_egge_mms_se/Documents/TV-dagen%2028%20aug%202025__KolumnKlustrad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mediamatning-my.sharepoint.com/personal/tobias_egge_mms_se/Documents/TV-dagen%2028%20aug%202025__KolumnKlustrad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MMS-FILE01\mmsprivat\tobias.egge\TV-dagen%202025%20-%20GenZ%20fr&#229;n%20Trend%20&amp;%20Tema%20H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1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kalkylblad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 dirty="0" err="1"/>
              <a:t>Tillgång</a:t>
            </a:r>
            <a:r>
              <a:rPr lang="en-US" b="0" dirty="0"/>
              <a:t> till fast </a:t>
            </a:r>
            <a:r>
              <a:rPr lang="en-US" b="0" dirty="0" err="1"/>
              <a:t>bredband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hemmet</a:t>
            </a:r>
            <a:r>
              <a:rPr lang="en-US" b="0" dirty="0"/>
              <a:t> (2025 H1)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0.92</c:v>
                </c:pt>
                <c:pt idx="1">
                  <c:v>0.96</c:v>
                </c:pt>
                <c:pt idx="2">
                  <c:v>0.98</c:v>
                </c:pt>
                <c:pt idx="3">
                  <c:v>0.98</c:v>
                </c:pt>
                <c:pt idx="4">
                  <c:v>0.97</c:v>
                </c:pt>
                <c:pt idx="5">
                  <c:v>1</c:v>
                </c:pt>
                <c:pt idx="6">
                  <c:v>0.97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9C-41C7-84C0-488EBD26C67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Ensamboende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0%</c:formatCode>
                <c:ptCount val="7"/>
                <c:pt idx="0">
                  <c:v>0.88</c:v>
                </c:pt>
                <c:pt idx="1">
                  <c:v>0.91</c:v>
                </c:pt>
                <c:pt idx="2">
                  <c:v>0.93</c:v>
                </c:pt>
                <c:pt idx="3">
                  <c:v>0.94</c:v>
                </c:pt>
                <c:pt idx="4">
                  <c:v>0.95</c:v>
                </c:pt>
                <c:pt idx="5" formatCode="General">
                  <c:v>0</c:v>
                </c:pt>
                <c:pt idx="6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9C-41C7-84C0-488EBD26C6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018144"/>
        <c:axId val="41023424"/>
      </c:barChart>
      <c:catAx>
        <c:axId val="4101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1023424"/>
        <c:crosses val="autoZero"/>
        <c:auto val="1"/>
        <c:lblAlgn val="ctr"/>
        <c:lblOffset val="100"/>
        <c:noMultiLvlLbl val="0"/>
      </c:catAx>
      <c:valAx>
        <c:axId val="41023424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4101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dirty="0"/>
              <a:t>Dagliga räckvidder för</a:t>
            </a:r>
            <a:r>
              <a:rPr lang="sv-SE" baseline="0" dirty="0"/>
              <a:t> all videokonsumtion i hemmet</a:t>
            </a:r>
            <a:endParaRPr lang="sv-S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Alla 3-99 år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Meta (Facebook)</c:v>
                </c:pt>
                <c:pt idx="2">
                  <c:v>Snap Inc.</c:v>
                </c:pt>
                <c:pt idx="3">
                  <c:v>TikTok</c:v>
                </c:pt>
                <c:pt idx="4">
                  <c:v>Sveriges Television</c:v>
                </c:pt>
                <c:pt idx="5">
                  <c:v>TV4 Media</c:v>
                </c:pt>
                <c:pt idx="6">
                  <c:v>Netflix Inc.</c:v>
                </c:pt>
                <c:pt idx="7">
                  <c:v>Warner Bros. Discovery</c:v>
                </c:pt>
                <c:pt idx="8">
                  <c:v>Viaplay Group</c:v>
                </c:pt>
                <c:pt idx="9">
                  <c:v>The Walt Disney Company</c:v>
                </c:pt>
              </c:strCache>
            </c:strRef>
          </c:cat>
          <c:val>
            <c:numRef>
              <c:f>Blad1!$B$2:$B$11</c:f>
              <c:numCache>
                <c:formatCode>0%</c:formatCode>
                <c:ptCount val="10"/>
                <c:pt idx="0">
                  <c:v>0.3</c:v>
                </c:pt>
                <c:pt idx="1">
                  <c:v>0.27</c:v>
                </c:pt>
                <c:pt idx="2">
                  <c:v>0.08</c:v>
                </c:pt>
                <c:pt idx="3">
                  <c:v>7.0000000000000007E-2</c:v>
                </c:pt>
                <c:pt idx="4">
                  <c:v>0.38</c:v>
                </c:pt>
                <c:pt idx="5">
                  <c:v>0.31</c:v>
                </c:pt>
                <c:pt idx="6">
                  <c:v>0.1</c:v>
                </c:pt>
                <c:pt idx="7">
                  <c:v>0.19</c:v>
                </c:pt>
                <c:pt idx="8">
                  <c:v>0.19</c:v>
                </c:pt>
                <c:pt idx="9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F7-42F2-AF22-B64F8C197A2A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Generation 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Meta (Facebook)</c:v>
                </c:pt>
                <c:pt idx="2">
                  <c:v>Snap Inc.</c:v>
                </c:pt>
                <c:pt idx="3">
                  <c:v>TikTok</c:v>
                </c:pt>
                <c:pt idx="4">
                  <c:v>Sveriges Television</c:v>
                </c:pt>
                <c:pt idx="5">
                  <c:v>TV4 Media</c:v>
                </c:pt>
                <c:pt idx="6">
                  <c:v>Netflix Inc.</c:v>
                </c:pt>
                <c:pt idx="7">
                  <c:v>Warner Bros. Discovery</c:v>
                </c:pt>
                <c:pt idx="8">
                  <c:v>Viaplay Group</c:v>
                </c:pt>
                <c:pt idx="9">
                  <c:v>The Walt Disney Company</c:v>
                </c:pt>
              </c:strCache>
            </c:strRef>
          </c:cat>
          <c:val>
            <c:numRef>
              <c:f>Blad1!$C$2:$C$11</c:f>
              <c:numCache>
                <c:formatCode>0%</c:formatCode>
                <c:ptCount val="10"/>
                <c:pt idx="0">
                  <c:v>0.32</c:v>
                </c:pt>
                <c:pt idx="1">
                  <c:v>0.22</c:v>
                </c:pt>
                <c:pt idx="2">
                  <c:v>0.16</c:v>
                </c:pt>
                <c:pt idx="3">
                  <c:v>0.15</c:v>
                </c:pt>
                <c:pt idx="4">
                  <c:v>0.13</c:v>
                </c:pt>
                <c:pt idx="5">
                  <c:v>0.11</c:v>
                </c:pt>
                <c:pt idx="6">
                  <c:v>0.1</c:v>
                </c:pt>
                <c:pt idx="7">
                  <c:v>0.08</c:v>
                </c:pt>
                <c:pt idx="8">
                  <c:v>7.0000000000000007E-2</c:v>
                </c:pt>
                <c:pt idx="9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F7-42F2-AF22-B64F8C197A2A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Millennials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Meta (Facebook)</c:v>
                </c:pt>
                <c:pt idx="2">
                  <c:v>Snap Inc.</c:v>
                </c:pt>
                <c:pt idx="3">
                  <c:v>TikTok</c:v>
                </c:pt>
                <c:pt idx="4">
                  <c:v>Sveriges Television</c:v>
                </c:pt>
                <c:pt idx="5">
                  <c:v>TV4 Media</c:v>
                </c:pt>
                <c:pt idx="6">
                  <c:v>Netflix Inc.</c:v>
                </c:pt>
                <c:pt idx="7">
                  <c:v>Warner Bros. Discovery</c:v>
                </c:pt>
                <c:pt idx="8">
                  <c:v>Viaplay Group</c:v>
                </c:pt>
                <c:pt idx="9">
                  <c:v>The Walt Disney Company</c:v>
                </c:pt>
              </c:strCache>
            </c:strRef>
          </c:cat>
          <c:val>
            <c:numRef>
              <c:f>Blad1!$D$2:$D$11</c:f>
              <c:numCache>
                <c:formatCode>0%</c:formatCode>
                <c:ptCount val="10"/>
                <c:pt idx="0">
                  <c:v>0.37</c:v>
                </c:pt>
                <c:pt idx="1">
                  <c:v>0.33</c:v>
                </c:pt>
                <c:pt idx="2">
                  <c:v>0.11</c:v>
                </c:pt>
                <c:pt idx="3">
                  <c:v>0.08</c:v>
                </c:pt>
                <c:pt idx="4">
                  <c:v>0.27</c:v>
                </c:pt>
                <c:pt idx="5">
                  <c:v>0.19</c:v>
                </c:pt>
                <c:pt idx="6">
                  <c:v>0.14000000000000001</c:v>
                </c:pt>
                <c:pt idx="7">
                  <c:v>0.12</c:v>
                </c:pt>
                <c:pt idx="8">
                  <c:v>0.11</c:v>
                </c:pt>
                <c:pt idx="9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F7-42F2-AF22-B64F8C197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3515248"/>
        <c:axId val="908293216"/>
      </c:barChart>
      <c:catAx>
        <c:axId val="95351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08293216"/>
        <c:crosses val="autoZero"/>
        <c:auto val="1"/>
        <c:lblAlgn val="ctr"/>
        <c:lblOffset val="100"/>
        <c:noMultiLvlLbl val="0"/>
      </c:catAx>
      <c:valAx>
        <c:axId val="908293216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5351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dirty="0"/>
              <a:t>Tittartid för</a:t>
            </a:r>
            <a:r>
              <a:rPr lang="sv-SE" baseline="0" dirty="0"/>
              <a:t> all videokonsumtion i hemmet</a:t>
            </a:r>
            <a:endParaRPr lang="sv-S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Alla 3-99 år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Blad1!$A$2:$A$12</c:f>
              <c:strCache>
                <c:ptCount val="11"/>
                <c:pt idx="0">
                  <c:v>YouTube</c:v>
                </c:pt>
                <c:pt idx="1">
                  <c:v>TikTok</c:v>
                </c:pt>
                <c:pt idx="2">
                  <c:v>TV4 Media</c:v>
                </c:pt>
                <c:pt idx="3">
                  <c:v>Netflix Inc.</c:v>
                </c:pt>
                <c:pt idx="4">
                  <c:v>Sveriges Television</c:v>
                </c:pt>
                <c:pt idx="5">
                  <c:v>Meta (Facebook)</c:v>
                </c:pt>
                <c:pt idx="6">
                  <c:v>Warner Bros. Discovery</c:v>
                </c:pt>
                <c:pt idx="7">
                  <c:v>The Walt Disney Company</c:v>
                </c:pt>
                <c:pt idx="8">
                  <c:v>Viaplay Group</c:v>
                </c:pt>
                <c:pt idx="9">
                  <c:v>Amazon.com Inc.</c:v>
                </c:pt>
                <c:pt idx="10">
                  <c:v>Snap Inc.</c:v>
                </c:pt>
              </c:strCache>
            </c:strRef>
          </c:cat>
          <c:val>
            <c:numRef>
              <c:f>Blad1!$B$2:$B$12</c:f>
              <c:numCache>
                <c:formatCode>General</c:formatCode>
                <c:ptCount val="11"/>
                <c:pt idx="0">
                  <c:v>22</c:v>
                </c:pt>
                <c:pt idx="1">
                  <c:v>5</c:v>
                </c:pt>
                <c:pt idx="2">
                  <c:v>39</c:v>
                </c:pt>
                <c:pt idx="3">
                  <c:v>9</c:v>
                </c:pt>
                <c:pt idx="4">
                  <c:v>38</c:v>
                </c:pt>
                <c:pt idx="5">
                  <c:v>12</c:v>
                </c:pt>
                <c:pt idx="6">
                  <c:v>14</c:v>
                </c:pt>
                <c:pt idx="7">
                  <c:v>4</c:v>
                </c:pt>
                <c:pt idx="8">
                  <c:v>15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F7-42F2-AF22-B64F8C197A2A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Gen 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Blad1!$A$2:$A$12</c:f>
              <c:strCache>
                <c:ptCount val="11"/>
                <c:pt idx="0">
                  <c:v>YouTube</c:v>
                </c:pt>
                <c:pt idx="1">
                  <c:v>TikTok</c:v>
                </c:pt>
                <c:pt idx="2">
                  <c:v>TV4 Media</c:v>
                </c:pt>
                <c:pt idx="3">
                  <c:v>Netflix Inc.</c:v>
                </c:pt>
                <c:pt idx="4">
                  <c:v>Sveriges Television</c:v>
                </c:pt>
                <c:pt idx="5">
                  <c:v>Meta (Facebook)</c:v>
                </c:pt>
                <c:pt idx="6">
                  <c:v>Warner Bros. Discovery</c:v>
                </c:pt>
                <c:pt idx="7">
                  <c:v>The Walt Disney Company</c:v>
                </c:pt>
                <c:pt idx="8">
                  <c:v>Viaplay Group</c:v>
                </c:pt>
                <c:pt idx="9">
                  <c:v>Amazon.com Inc.</c:v>
                </c:pt>
                <c:pt idx="10">
                  <c:v>Snap Inc.</c:v>
                </c:pt>
              </c:strCache>
            </c:strRef>
          </c:cat>
          <c:val>
            <c:numRef>
              <c:f>Blad1!$C$2:$C$12</c:f>
              <c:numCache>
                <c:formatCode>General</c:formatCode>
                <c:ptCount val="11"/>
                <c:pt idx="0">
                  <c:v>34</c:v>
                </c:pt>
                <c:pt idx="1">
                  <c:v>11</c:v>
                </c:pt>
                <c:pt idx="2">
                  <c:v>10</c:v>
                </c:pt>
                <c:pt idx="3">
                  <c:v>9</c:v>
                </c:pt>
                <c:pt idx="4">
                  <c:v>9</c:v>
                </c:pt>
                <c:pt idx="5">
                  <c:v>8</c:v>
                </c:pt>
                <c:pt idx="6">
                  <c:v>6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  <c:pt idx="1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F7-42F2-AF22-B64F8C197A2A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Millennials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Blad1!$A$2:$A$12</c:f>
              <c:strCache>
                <c:ptCount val="11"/>
                <c:pt idx="0">
                  <c:v>YouTube</c:v>
                </c:pt>
                <c:pt idx="1">
                  <c:v>TikTok</c:v>
                </c:pt>
                <c:pt idx="2">
                  <c:v>TV4 Media</c:v>
                </c:pt>
                <c:pt idx="3">
                  <c:v>Netflix Inc.</c:v>
                </c:pt>
                <c:pt idx="4">
                  <c:v>Sveriges Television</c:v>
                </c:pt>
                <c:pt idx="5">
                  <c:v>Meta (Facebook)</c:v>
                </c:pt>
                <c:pt idx="6">
                  <c:v>Warner Bros. Discovery</c:v>
                </c:pt>
                <c:pt idx="7">
                  <c:v>The Walt Disney Company</c:v>
                </c:pt>
                <c:pt idx="8">
                  <c:v>Viaplay Group</c:v>
                </c:pt>
                <c:pt idx="9">
                  <c:v>Amazon.com Inc.</c:v>
                </c:pt>
                <c:pt idx="10">
                  <c:v>Snap Inc.</c:v>
                </c:pt>
              </c:strCache>
            </c:strRef>
          </c:cat>
          <c:val>
            <c:numRef>
              <c:f>Blad1!$D$2:$D$12</c:f>
              <c:numCache>
                <c:formatCode>General</c:formatCode>
                <c:ptCount val="11"/>
                <c:pt idx="0">
                  <c:v>30</c:v>
                </c:pt>
                <c:pt idx="1">
                  <c:v>5</c:v>
                </c:pt>
                <c:pt idx="2">
                  <c:v>16</c:v>
                </c:pt>
                <c:pt idx="3">
                  <c:v>13</c:v>
                </c:pt>
                <c:pt idx="4">
                  <c:v>18</c:v>
                </c:pt>
                <c:pt idx="5">
                  <c:v>17</c:v>
                </c:pt>
                <c:pt idx="6">
                  <c:v>8</c:v>
                </c:pt>
                <c:pt idx="7">
                  <c:v>7</c:v>
                </c:pt>
                <c:pt idx="8">
                  <c:v>7</c:v>
                </c:pt>
                <c:pt idx="9">
                  <c:v>2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F7-42F2-AF22-B64F8C197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3515248"/>
        <c:axId val="908293216"/>
      </c:barChart>
      <c:catAx>
        <c:axId val="95351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08293216"/>
        <c:crosses val="autoZero"/>
        <c:auto val="1"/>
        <c:lblAlgn val="ctr"/>
        <c:lblOffset val="100"/>
        <c:noMultiLvlLbl val="0"/>
      </c:catAx>
      <c:valAx>
        <c:axId val="90829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5351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dirty="0"/>
              <a:t>”Tittarnas tittartid” avseende</a:t>
            </a:r>
            <a:r>
              <a:rPr lang="sv-SE" baseline="0" dirty="0"/>
              <a:t> all videokonsumtion i hemmet</a:t>
            </a:r>
            <a:endParaRPr lang="sv-S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Alla 3-99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The Walt Disney Company</c:v>
                </c:pt>
                <c:pt idx="2">
                  <c:v>Netflix Inc.</c:v>
                </c:pt>
                <c:pt idx="3">
                  <c:v>TV4 Media</c:v>
                </c:pt>
                <c:pt idx="4">
                  <c:v>Amazon.com Inc.</c:v>
                </c:pt>
                <c:pt idx="5">
                  <c:v>Warner Bros. Discovery</c:v>
                </c:pt>
                <c:pt idx="6">
                  <c:v>TikTok</c:v>
                </c:pt>
                <c:pt idx="7">
                  <c:v>SkyShowtime</c:v>
                </c:pt>
                <c:pt idx="8">
                  <c:v>Viaplay Group</c:v>
                </c:pt>
                <c:pt idx="9">
                  <c:v>Sveriges Television</c:v>
                </c:pt>
              </c:strCache>
            </c:strRef>
          </c:cat>
          <c:val>
            <c:numRef>
              <c:f>Blad1!$B$2:$B$11</c:f>
              <c:numCache>
                <c:formatCode>General</c:formatCode>
                <c:ptCount val="10"/>
                <c:pt idx="0">
                  <c:v>74</c:v>
                </c:pt>
                <c:pt idx="1">
                  <c:v>70</c:v>
                </c:pt>
                <c:pt idx="2">
                  <c:v>90</c:v>
                </c:pt>
                <c:pt idx="3">
                  <c:v>125</c:v>
                </c:pt>
                <c:pt idx="4">
                  <c:v>82</c:v>
                </c:pt>
                <c:pt idx="5">
                  <c:v>75</c:v>
                </c:pt>
                <c:pt idx="6">
                  <c:v>63</c:v>
                </c:pt>
                <c:pt idx="7">
                  <c:v>69</c:v>
                </c:pt>
                <c:pt idx="8">
                  <c:v>78</c:v>
                </c:pt>
                <c:pt idx="9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F7-42F2-AF22-B64F8C197A2A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Gen 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The Walt Disney Company</c:v>
                </c:pt>
                <c:pt idx="2">
                  <c:v>Netflix Inc.</c:v>
                </c:pt>
                <c:pt idx="3">
                  <c:v>TV4 Media</c:v>
                </c:pt>
                <c:pt idx="4">
                  <c:v>Amazon.com Inc.</c:v>
                </c:pt>
                <c:pt idx="5">
                  <c:v>Warner Bros. Discovery</c:v>
                </c:pt>
                <c:pt idx="6">
                  <c:v>TikTok</c:v>
                </c:pt>
                <c:pt idx="7">
                  <c:v>SkyShowtime</c:v>
                </c:pt>
                <c:pt idx="8">
                  <c:v>Viaplay Group</c:v>
                </c:pt>
                <c:pt idx="9">
                  <c:v>Sveriges Television</c:v>
                </c:pt>
              </c:strCache>
            </c:strRef>
          </c:cat>
          <c:val>
            <c:numRef>
              <c:f>Blad1!$C$2:$C$11</c:f>
              <c:numCache>
                <c:formatCode>General</c:formatCode>
                <c:ptCount val="10"/>
                <c:pt idx="0">
                  <c:v>106</c:v>
                </c:pt>
                <c:pt idx="1">
                  <c:v>95</c:v>
                </c:pt>
                <c:pt idx="2">
                  <c:v>90</c:v>
                </c:pt>
                <c:pt idx="3">
                  <c:v>89</c:v>
                </c:pt>
                <c:pt idx="4">
                  <c:v>86</c:v>
                </c:pt>
                <c:pt idx="5">
                  <c:v>79</c:v>
                </c:pt>
                <c:pt idx="6">
                  <c:v>74</c:v>
                </c:pt>
                <c:pt idx="7">
                  <c:v>71</c:v>
                </c:pt>
                <c:pt idx="8">
                  <c:v>71</c:v>
                </c:pt>
                <c:pt idx="9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F7-42F2-AF22-B64F8C197A2A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Millennials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Blad1!$A$2:$A$11</c:f>
              <c:strCache>
                <c:ptCount val="10"/>
                <c:pt idx="0">
                  <c:v>YouTube</c:v>
                </c:pt>
                <c:pt idx="1">
                  <c:v>The Walt Disney Company</c:v>
                </c:pt>
                <c:pt idx="2">
                  <c:v>Netflix Inc.</c:v>
                </c:pt>
                <c:pt idx="3">
                  <c:v>TV4 Media</c:v>
                </c:pt>
                <c:pt idx="4">
                  <c:v>Amazon.com Inc.</c:v>
                </c:pt>
                <c:pt idx="5">
                  <c:v>Warner Bros. Discovery</c:v>
                </c:pt>
                <c:pt idx="6">
                  <c:v>TikTok</c:v>
                </c:pt>
                <c:pt idx="7">
                  <c:v>SkyShowtime</c:v>
                </c:pt>
                <c:pt idx="8">
                  <c:v>Viaplay Group</c:v>
                </c:pt>
                <c:pt idx="9">
                  <c:v>Sveriges Television</c:v>
                </c:pt>
              </c:strCache>
            </c:strRef>
          </c:cat>
          <c:val>
            <c:numRef>
              <c:f>Blad1!$D$2:$D$11</c:f>
              <c:numCache>
                <c:formatCode>General</c:formatCode>
                <c:ptCount val="10"/>
                <c:pt idx="0">
                  <c:v>81</c:v>
                </c:pt>
                <c:pt idx="1">
                  <c:v>88</c:v>
                </c:pt>
                <c:pt idx="2">
                  <c:v>89</c:v>
                </c:pt>
                <c:pt idx="3">
                  <c:v>86</c:v>
                </c:pt>
                <c:pt idx="4">
                  <c:v>83</c:v>
                </c:pt>
                <c:pt idx="5">
                  <c:v>73</c:v>
                </c:pt>
                <c:pt idx="6">
                  <c:v>64</c:v>
                </c:pt>
                <c:pt idx="7">
                  <c:v>75</c:v>
                </c:pt>
                <c:pt idx="8">
                  <c:v>67</c:v>
                </c:pt>
                <c:pt idx="9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F7-42F2-AF22-B64F8C197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3515248"/>
        <c:axId val="908293216"/>
      </c:barChart>
      <c:catAx>
        <c:axId val="95351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08293216"/>
        <c:crosses val="autoZero"/>
        <c:auto val="1"/>
        <c:lblAlgn val="ctr"/>
        <c:lblOffset val="100"/>
        <c:noMultiLvlLbl val="0"/>
      </c:catAx>
      <c:valAx>
        <c:axId val="90829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5351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dirty="0"/>
              <a:t>Tittartid (minuter) avseende</a:t>
            </a:r>
            <a:r>
              <a:rPr lang="sv-SE" baseline="0" dirty="0"/>
              <a:t> all videokonsumtion i hemmet</a:t>
            </a:r>
            <a:endParaRPr lang="sv-SE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Alla 3-99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Blad1!$A$2:$A$4</c:f>
              <c:strCache>
                <c:ptCount val="3"/>
                <c:pt idx="0">
                  <c:v>YouTube</c:v>
                </c:pt>
                <c:pt idx="1">
                  <c:v>Sociala medier</c:v>
                </c:pt>
                <c:pt idx="2">
                  <c:v>Ej sociala medier</c:v>
                </c:pt>
              </c:strCache>
            </c:strRef>
          </c:cat>
          <c:val>
            <c:numRef>
              <c:f>Blad1!$B$2:$B$4</c:f>
              <c:numCache>
                <c:formatCode>General</c:formatCode>
                <c:ptCount val="3"/>
                <c:pt idx="0">
                  <c:v>22</c:v>
                </c:pt>
                <c:pt idx="1">
                  <c:v>18</c:v>
                </c:pt>
                <c:pt idx="2">
                  <c:v>139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F7-42F2-AF22-B64F8C197A2A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Gen 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YouTube</c:v>
                </c:pt>
                <c:pt idx="1">
                  <c:v>Sociala medier</c:v>
                </c:pt>
                <c:pt idx="2">
                  <c:v>Ej sociala medier</c:v>
                </c:pt>
              </c:strCache>
            </c:strRef>
          </c:cat>
          <c:val>
            <c:numRef>
              <c:f>Blad1!$C$2:$C$4</c:f>
              <c:numCache>
                <c:formatCode>General</c:formatCode>
                <c:ptCount val="3"/>
                <c:pt idx="0">
                  <c:v>34</c:v>
                </c:pt>
                <c:pt idx="1">
                  <c:v>21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F7-42F2-AF22-B64F8C197A2A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Millennials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Blad1!$A$2:$A$4</c:f>
              <c:strCache>
                <c:ptCount val="3"/>
                <c:pt idx="0">
                  <c:v>YouTube</c:v>
                </c:pt>
                <c:pt idx="1">
                  <c:v>Sociala medier</c:v>
                </c:pt>
                <c:pt idx="2">
                  <c:v>Ej sociala medier</c:v>
                </c:pt>
              </c:strCache>
            </c:strRef>
          </c:cat>
          <c:val>
            <c:numRef>
              <c:f>Blad1!$D$2:$D$4</c:f>
              <c:numCache>
                <c:formatCode>General</c:formatCode>
                <c:ptCount val="3"/>
                <c:pt idx="0">
                  <c:v>30</c:v>
                </c:pt>
                <c:pt idx="1">
                  <c:v>23</c:v>
                </c:pt>
                <c:pt idx="2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FF7-42F2-AF22-B64F8C197A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53515248"/>
        <c:axId val="908293216"/>
      </c:barChart>
      <c:catAx>
        <c:axId val="953515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08293216"/>
        <c:crosses val="autoZero"/>
        <c:auto val="1"/>
        <c:lblAlgn val="ctr"/>
        <c:lblOffset val="100"/>
        <c:noMultiLvlLbl val="0"/>
      </c:catAx>
      <c:valAx>
        <c:axId val="908293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53515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9751736132659733E-6"/>
          <c:w val="0.97342995169082125"/>
          <c:h val="0.7209375598953701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2000" b="1"/>
                      <a:t>30% </a:t>
                    </a:r>
                    <a:r>
                      <a:rPr lang="en-US" sz="2000" b="1" err="1"/>
                      <a:t>endast</a:t>
                    </a:r>
                    <a:r>
                      <a:rPr lang="en-US" sz="2000" b="1"/>
                      <a:t> </a:t>
                    </a:r>
                    <a:r>
                      <a:rPr lang="en-US" sz="2000" b="1" baseline="0"/>
                      <a:t>TV</a:t>
                    </a:r>
                    <a:endParaRPr lang="en-US" sz="2000" b="1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836-40BC-8159-36F73E9367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Blad1!$A$3</c:f>
              <c:strCache>
                <c:ptCount val="1"/>
                <c:pt idx="0">
                  <c:v>Generation Z</c:v>
                </c:pt>
              </c:strCache>
            </c:strRef>
          </c:cat>
          <c:val>
            <c:numRef>
              <c:f>Blad1!$B$3</c:f>
              <c:numCache>
                <c:formatCode>General</c:formatCode>
                <c:ptCount val="1"/>
                <c:pt idx="0">
                  <c:v>84.799999999999983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36-40BC-8159-36F73E936734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Play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63% </a:t>
                    </a:r>
                    <a:r>
                      <a:rPr lang="en-US" err="1"/>
                      <a:t>endast</a:t>
                    </a:r>
                    <a:r>
                      <a:rPr lang="en-US"/>
                      <a:t> </a:t>
                    </a:r>
                    <a:r>
                      <a:rPr lang="en-US" baseline="0"/>
                      <a:t>Play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836-40BC-8159-36F73E9367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Blad1!$A$3</c:f>
              <c:strCache>
                <c:ptCount val="1"/>
                <c:pt idx="0">
                  <c:v>Generation Z</c:v>
                </c:pt>
              </c:strCache>
            </c:strRef>
          </c:cat>
          <c:val>
            <c:numRef>
              <c:f>Blad1!$C$3</c:f>
              <c:numCache>
                <c:formatCode>General</c:formatCode>
                <c:ptCount val="1"/>
                <c:pt idx="0">
                  <c:v>178.89999999999998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36-40BC-8159-36F73E936734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Både TV &amp; Play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6231884057970573E-3"/>
                  <c:y val="0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nn-NO" sz="2000" b="1"/>
                      <a:t>7% både </a:t>
                    </a:r>
                    <a:r>
                      <a:rPr lang="nn-NO" sz="2000" b="1" baseline="0"/>
                      <a:t>på TV &amp; Play</a:t>
                    </a:r>
                    <a:endParaRPr lang="nn-NO" sz="2000" b="1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nn-NO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01449275362318"/>
                      <c:h val="0.1227581033695842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0836-40BC-8159-36F73E9367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Blad1!$A$3</c:f>
              <c:strCache>
                <c:ptCount val="1"/>
                <c:pt idx="0">
                  <c:v>Generation Z</c:v>
                </c:pt>
              </c:strCache>
            </c:strRef>
          </c:cat>
          <c:val>
            <c:numRef>
              <c:f>Blad1!$D$3</c:f>
              <c:numCache>
                <c:formatCode>General</c:formatCode>
                <c:ptCount val="1"/>
                <c:pt idx="0">
                  <c:v>20.200000000000045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36-40BC-8159-36F73E93673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699374832"/>
        <c:axId val="1933923856"/>
      </c:barChart>
      <c:catAx>
        <c:axId val="1699374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933923856"/>
        <c:crosses val="autoZero"/>
        <c:auto val="1"/>
        <c:lblAlgn val="ctr"/>
        <c:lblOffset val="100"/>
        <c:noMultiLvlLbl val="0"/>
      </c:catAx>
      <c:valAx>
        <c:axId val="1933923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374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TV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Blad1!$A$2:$A$6</c:f>
              <c:strCache>
                <c:ptCount val="5"/>
                <c:pt idx="0">
                  <c:v>Alpha</c:v>
                </c:pt>
                <c:pt idx="1">
                  <c:v>Gen Z</c:v>
                </c:pt>
                <c:pt idx="2">
                  <c:v>Millennials</c:v>
                </c:pt>
                <c:pt idx="3">
                  <c:v>Gen X</c:v>
                </c:pt>
                <c:pt idx="4">
                  <c:v>Baby Boomers</c:v>
                </c:pt>
              </c:strCache>
            </c:strRef>
          </c:cat>
          <c:val>
            <c:numRef>
              <c:f>Blad1!$B$2:$B$6</c:f>
              <c:numCache>
                <c:formatCode>General</c:formatCode>
                <c:ptCount val="5"/>
                <c:pt idx="0">
                  <c:v>34</c:v>
                </c:pt>
                <c:pt idx="1">
                  <c:v>84.799999999999983</c:v>
                </c:pt>
                <c:pt idx="2">
                  <c:v>60.599999999999966</c:v>
                </c:pt>
                <c:pt idx="3">
                  <c:v>270.60000000000002</c:v>
                </c:pt>
                <c:pt idx="4">
                  <c:v>604.9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40-4F82-B968-2A2F976AEAC4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Play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74%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B40-4F82-B968-2A2F976AEAC4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63%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0B40-4F82-B968-2A2F976AEAC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70%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0B40-4F82-B968-2A2F976AEAC4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36%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0B40-4F82-B968-2A2F976AEAC4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17%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0B40-4F82-B968-2A2F976AEA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Blad1!$A$2:$A$6</c:f>
              <c:strCache>
                <c:ptCount val="5"/>
                <c:pt idx="0">
                  <c:v>Alpha</c:v>
                </c:pt>
                <c:pt idx="1">
                  <c:v>Gen Z</c:v>
                </c:pt>
                <c:pt idx="2">
                  <c:v>Millennials</c:v>
                </c:pt>
                <c:pt idx="3">
                  <c:v>Gen X</c:v>
                </c:pt>
                <c:pt idx="4">
                  <c:v>Baby Boomers</c:v>
                </c:pt>
              </c:strCache>
            </c:strRef>
          </c:cat>
          <c:val>
            <c:numRef>
              <c:f>Blad1!$C$2:$C$6</c:f>
              <c:numCache>
                <c:formatCode>General</c:formatCode>
                <c:ptCount val="5"/>
                <c:pt idx="0">
                  <c:v>129.19999999999999</c:v>
                </c:pt>
                <c:pt idx="1">
                  <c:v>178.89999999999998</c:v>
                </c:pt>
                <c:pt idx="2">
                  <c:v>230.89999999999998</c:v>
                </c:pt>
                <c:pt idx="3">
                  <c:v>181.5</c:v>
                </c:pt>
                <c:pt idx="4">
                  <c:v>135.5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40-4F82-B968-2A2F976AEAC4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Både TV &amp; Play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Blad1!$A$2:$A$6</c:f>
              <c:strCache>
                <c:ptCount val="5"/>
                <c:pt idx="0">
                  <c:v>Alpha</c:v>
                </c:pt>
                <c:pt idx="1">
                  <c:v>Gen Z</c:v>
                </c:pt>
                <c:pt idx="2">
                  <c:v>Millennials</c:v>
                </c:pt>
                <c:pt idx="3">
                  <c:v>Gen X</c:v>
                </c:pt>
                <c:pt idx="4">
                  <c:v>Baby Boomers</c:v>
                </c:pt>
              </c:strCache>
            </c:strRef>
          </c:cat>
          <c:val>
            <c:numRef>
              <c:f>Blad1!$D$2:$D$6</c:f>
              <c:numCache>
                <c:formatCode>General</c:formatCode>
                <c:ptCount val="5"/>
                <c:pt idx="0">
                  <c:v>10.900000000000006</c:v>
                </c:pt>
                <c:pt idx="1">
                  <c:v>20.200000000000045</c:v>
                </c:pt>
                <c:pt idx="2">
                  <c:v>38.200000000000045</c:v>
                </c:pt>
                <c:pt idx="3">
                  <c:v>54.099999999999966</c:v>
                </c:pt>
                <c:pt idx="4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B40-4F82-B968-2A2F976AEA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1699374832"/>
        <c:axId val="1933923856"/>
      </c:barChart>
      <c:catAx>
        <c:axId val="1699374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933923856"/>
        <c:crosses val="autoZero"/>
        <c:auto val="1"/>
        <c:lblAlgn val="ctr"/>
        <c:lblOffset val="100"/>
        <c:noMultiLvlLbl val="0"/>
      </c:catAx>
      <c:valAx>
        <c:axId val="1933923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37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/>
              <a:t>Tillgång skärmar i hemmet 2025 H1</a:t>
            </a:r>
          </a:p>
        </c:rich>
      </c:tx>
      <c:layout>
        <c:manualLayout>
          <c:xMode val="edge"/>
          <c:yMode val="edge"/>
          <c:x val="0.3293771478879887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Smartphone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####%</c:formatCode>
                <c:ptCount val="7"/>
                <c:pt idx="0">
                  <c:v>0.8550593429473452</c:v>
                </c:pt>
                <c:pt idx="1">
                  <c:v>0.95991415388266998</c:v>
                </c:pt>
                <c:pt idx="2">
                  <c:v>0.99406403347697703</c:v>
                </c:pt>
                <c:pt idx="3">
                  <c:v>0.99911082381463079</c:v>
                </c:pt>
                <c:pt idx="4">
                  <c:v>0.99877108487907695</c:v>
                </c:pt>
                <c:pt idx="5">
                  <c:v>0.99222774441644201</c:v>
                </c:pt>
                <c:pt idx="6">
                  <c:v>0.97995982493816536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07-4F0A-BF2E-254748DB685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TV-skärm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####%</c:formatCode>
                <c:ptCount val="7"/>
                <c:pt idx="0">
                  <c:v>0.98553238016070921</c:v>
                </c:pt>
                <c:pt idx="1">
                  <c:v>0.97545487730072589</c:v>
                </c:pt>
                <c:pt idx="2">
                  <c:v>0.94681977138289464</c:v>
                </c:pt>
                <c:pt idx="3">
                  <c:v>0.9133499267492029</c:v>
                </c:pt>
                <c:pt idx="4">
                  <c:v>0.9064598351387555</c:v>
                </c:pt>
                <c:pt idx="5">
                  <c:v>0.96937726106542232</c:v>
                </c:pt>
                <c:pt idx="6">
                  <c:v>0.94120553147817398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07-4F0A-BF2E-254748DB685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Dator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Sheet1!$D$2:$D$8</c:f>
              <c:numCache>
                <c:formatCode>####%</c:formatCode>
                <c:ptCount val="7"/>
                <c:pt idx="0">
                  <c:v>0.74045482287499098</c:v>
                </c:pt>
                <c:pt idx="1">
                  <c:v>0.85782295046270629</c:v>
                </c:pt>
                <c:pt idx="2">
                  <c:v>0.91821062185381119</c:v>
                </c:pt>
                <c:pt idx="3">
                  <c:v>0.93263929476719654</c:v>
                </c:pt>
                <c:pt idx="4">
                  <c:v>0.93454970414230554</c:v>
                </c:pt>
                <c:pt idx="5">
                  <c:v>0.94884697104293414</c:v>
                </c:pt>
                <c:pt idx="6">
                  <c:v>0.90336428952752201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07-4F0A-BF2E-254748DB685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Tablet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Sheet1!$E$2:$E$8</c:f>
              <c:numCache>
                <c:formatCode>####%</c:formatCode>
                <c:ptCount val="7"/>
                <c:pt idx="0">
                  <c:v>0.49184160483091455</c:v>
                </c:pt>
                <c:pt idx="1">
                  <c:v>0.61624450194176361</c:v>
                </c:pt>
                <c:pt idx="2">
                  <c:v>0.640240474898919</c:v>
                </c:pt>
                <c:pt idx="3">
                  <c:v>0.57477216952126342</c:v>
                </c:pt>
                <c:pt idx="4">
                  <c:v>0.49807180033633874</c:v>
                </c:pt>
                <c:pt idx="5">
                  <c:v>0.76795327444709982</c:v>
                </c:pt>
                <c:pt idx="6">
                  <c:v>0.59123117151475091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407-4F0A-BF2E-254748DB685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10"/>
        <c:axId val="41018144"/>
        <c:axId val="41023424"/>
      </c:barChart>
      <c:catAx>
        <c:axId val="4101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1023424"/>
        <c:crosses val="autoZero"/>
        <c:auto val="1"/>
        <c:lblAlgn val="ctr"/>
        <c:lblOffset val="100"/>
        <c:noMultiLvlLbl val="0"/>
      </c:catAx>
      <c:valAx>
        <c:axId val="41023424"/>
        <c:scaling>
          <c:orientation val="minMax"/>
          <c:max val="1"/>
        </c:scaling>
        <c:delete val="1"/>
        <c:axPos val="l"/>
        <c:numFmt formatCode="####%" sourceLinked="1"/>
        <c:majorTickMark val="none"/>
        <c:minorTickMark val="none"/>
        <c:tickLblPos val="nextTo"/>
        <c:crossAx val="4101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0" dirty="0" err="1"/>
              <a:t>Tillgång</a:t>
            </a:r>
            <a:r>
              <a:rPr lang="en-US" b="0" dirty="0"/>
              <a:t> TV-</a:t>
            </a:r>
            <a:r>
              <a:rPr lang="en-US" b="0" dirty="0" err="1"/>
              <a:t>skärm</a:t>
            </a:r>
            <a:r>
              <a:rPr lang="en-US" b="0" dirty="0"/>
              <a:t> </a:t>
            </a:r>
            <a:r>
              <a:rPr lang="en-US" b="0" dirty="0" err="1"/>
              <a:t>i</a:t>
            </a:r>
            <a:r>
              <a:rPr lang="en-US" b="0" dirty="0"/>
              <a:t> </a:t>
            </a:r>
            <a:r>
              <a:rPr lang="en-US" b="0" dirty="0" err="1"/>
              <a:t>hemmet</a:t>
            </a:r>
            <a:r>
              <a:rPr lang="en-US" b="0" dirty="0"/>
              <a:t> (2025 H1)</a:t>
            </a:r>
          </a:p>
        </c:rich>
      </c:tx>
      <c:layout>
        <c:manualLayout>
          <c:xMode val="edge"/>
          <c:yMode val="edge"/>
          <c:x val="0.3293771478879887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Alla typer av hushåll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####%</c:formatCode>
                <c:ptCount val="7"/>
                <c:pt idx="0">
                  <c:v>0.98553238016070921</c:v>
                </c:pt>
                <c:pt idx="1">
                  <c:v>0.97545487730072589</c:v>
                </c:pt>
                <c:pt idx="2">
                  <c:v>0.94681977138289464</c:v>
                </c:pt>
                <c:pt idx="3">
                  <c:v>0.9133499267492029</c:v>
                </c:pt>
                <c:pt idx="4">
                  <c:v>0.9064598351387555</c:v>
                </c:pt>
                <c:pt idx="5">
                  <c:v>0.96937726106542232</c:v>
                </c:pt>
                <c:pt idx="6">
                  <c:v>0.94120553147817398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D2-4AEE-818B-7B68A0239576}"/>
            </c:ext>
          </c:extLst>
        </c:ser>
        <c:ser>
          <c:idx val="3"/>
          <c:order val="1"/>
          <c:tx>
            <c:strRef>
              <c:f>Sheet1!$C$1</c:f>
              <c:strCache>
                <c:ptCount val="1"/>
                <c:pt idx="0">
                  <c:v>Ensamboende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####%</c:formatCode>
                <c:ptCount val="7"/>
                <c:pt idx="0">
                  <c:v>0.97704678037728199</c:v>
                </c:pt>
                <c:pt idx="1">
                  <c:v>0.93692252491348416</c:v>
                </c:pt>
                <c:pt idx="2">
                  <c:v>0.83568150607595659</c:v>
                </c:pt>
                <c:pt idx="3">
                  <c:v>0.63664422618200278</c:v>
                </c:pt>
                <c:pt idx="4">
                  <c:v>0.75888553997409347</c:v>
                </c:pt>
                <c:pt idx="5">
                  <c:v>0.8891349804784302</c:v>
                </c:pt>
                <c:pt idx="6">
                  <c:v>0.81733471535479207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3D2-4AEE-818B-7B68A02395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-10"/>
        <c:axId val="41018144"/>
        <c:axId val="41023424"/>
      </c:barChart>
      <c:catAx>
        <c:axId val="4101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1023424"/>
        <c:crosses val="autoZero"/>
        <c:auto val="1"/>
        <c:lblAlgn val="ctr"/>
        <c:lblOffset val="100"/>
        <c:noMultiLvlLbl val="0"/>
      </c:catAx>
      <c:valAx>
        <c:axId val="41023424"/>
        <c:scaling>
          <c:orientation val="minMax"/>
          <c:max val="1"/>
        </c:scaling>
        <c:delete val="1"/>
        <c:axPos val="l"/>
        <c:numFmt formatCode="####%" sourceLinked="1"/>
        <c:majorTickMark val="none"/>
        <c:minorTickMark val="none"/>
        <c:tickLblPos val="nextTo"/>
        <c:crossAx val="4101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0" dirty="0" err="1"/>
              <a:t>Tillgång</a:t>
            </a:r>
            <a:r>
              <a:rPr lang="en-US" sz="1800" b="0" dirty="0"/>
              <a:t> till TV-</a:t>
            </a:r>
            <a:r>
              <a:rPr lang="en-US" sz="1800" b="0" dirty="0" err="1"/>
              <a:t>skärm</a:t>
            </a:r>
            <a:r>
              <a:rPr lang="en-US" sz="1800" b="0" dirty="0"/>
              <a:t> </a:t>
            </a:r>
            <a:r>
              <a:rPr lang="en-US" sz="1800" b="0" dirty="0" err="1"/>
              <a:t>och</a:t>
            </a:r>
            <a:r>
              <a:rPr lang="en-US" sz="1800" b="0" dirty="0"/>
              <a:t> TV-</a:t>
            </a:r>
            <a:r>
              <a:rPr lang="en-US" sz="1800" b="0" dirty="0" err="1"/>
              <a:t>operatör</a:t>
            </a:r>
            <a:r>
              <a:rPr lang="en-US" sz="1800" b="0" dirty="0"/>
              <a:t> </a:t>
            </a:r>
            <a:r>
              <a:rPr lang="en-US" sz="1800" b="0" i="0" u="none" strike="noStrike" baseline="0" dirty="0" err="1">
                <a:effectLst/>
              </a:rPr>
              <a:t>i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sz="1800" b="0" i="0" u="none" strike="noStrike" baseline="0" dirty="0" err="1">
                <a:effectLst/>
              </a:rPr>
              <a:t>hemmet</a:t>
            </a:r>
            <a:r>
              <a:rPr lang="en-US" sz="1800" b="0" i="0" u="none" strike="noStrike" baseline="0" dirty="0">
                <a:effectLst/>
              </a:rPr>
              <a:t> </a:t>
            </a:r>
            <a:r>
              <a:rPr lang="en-US" sz="1800" b="0" dirty="0"/>
              <a:t> (2025 H1)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Oavsett hushåll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Sheet1!$B$2:$B$8</c:f>
              <c:numCache>
                <c:formatCode>####%</c:formatCode>
                <c:ptCount val="7"/>
                <c:pt idx="0">
                  <c:v>0.98553238016070921</c:v>
                </c:pt>
                <c:pt idx="1">
                  <c:v>0.97545487730072589</c:v>
                </c:pt>
                <c:pt idx="2">
                  <c:v>0.94681977138289464</c:v>
                </c:pt>
                <c:pt idx="3">
                  <c:v>0.9133499267492029</c:v>
                </c:pt>
                <c:pt idx="4">
                  <c:v>0.9064598351387555</c:v>
                </c:pt>
                <c:pt idx="5">
                  <c:v>0.96937726106542232</c:v>
                </c:pt>
                <c:pt idx="6">
                  <c:v>0.94120553147817398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C2-4755-8ECC-E1F68F5804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Ensamboende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Sheet1!$C$2:$C$8</c:f>
              <c:numCache>
                <c:formatCode>####%</c:formatCode>
                <c:ptCount val="7"/>
                <c:pt idx="0">
                  <c:v>0.97704678037728199</c:v>
                </c:pt>
                <c:pt idx="1">
                  <c:v>0.93692252491348416</c:v>
                </c:pt>
                <c:pt idx="2">
                  <c:v>0.83568150607595659</c:v>
                </c:pt>
                <c:pt idx="3">
                  <c:v>0.63664422618200278</c:v>
                </c:pt>
                <c:pt idx="4">
                  <c:v>0.75888553997409347</c:v>
                </c:pt>
                <c:pt idx="5">
                  <c:v>0.8891349804784302</c:v>
                </c:pt>
                <c:pt idx="6">
                  <c:v>0.81733471535479207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C2-4755-8ECC-E1F68F5804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1018144"/>
        <c:axId val="41023424"/>
      </c:barChart>
      <c:catAx>
        <c:axId val="4101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41023424"/>
        <c:crosses val="autoZero"/>
        <c:auto val="1"/>
        <c:lblAlgn val="ctr"/>
        <c:lblOffset val="100"/>
        <c:noMultiLvlLbl val="0"/>
      </c:catAx>
      <c:valAx>
        <c:axId val="41023424"/>
        <c:scaling>
          <c:orientation val="minMax"/>
          <c:max val="1"/>
        </c:scaling>
        <c:delete val="1"/>
        <c:axPos val="l"/>
        <c:numFmt formatCode="####%" sourceLinked="1"/>
        <c:majorTickMark val="none"/>
        <c:minorTickMark val="none"/>
        <c:tickLblPos val="nextTo"/>
        <c:crossAx val="41018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0" dirty="0" err="1"/>
              <a:t>Tillgång</a:t>
            </a:r>
            <a:r>
              <a:rPr lang="en-GB" b="0" dirty="0"/>
              <a:t> TV-</a:t>
            </a:r>
            <a:r>
              <a:rPr lang="en-GB" b="0" dirty="0" err="1"/>
              <a:t>operatör</a:t>
            </a:r>
            <a:r>
              <a:rPr lang="en-GB" b="0" dirty="0"/>
              <a:t> </a:t>
            </a:r>
            <a:r>
              <a:rPr lang="en-GB" b="0" dirty="0" err="1"/>
              <a:t>och</a:t>
            </a:r>
            <a:r>
              <a:rPr lang="en-GB" b="0" dirty="0"/>
              <a:t> </a:t>
            </a:r>
            <a:r>
              <a:rPr lang="en-GB" b="0" dirty="0" err="1"/>
              <a:t>streamade</a:t>
            </a:r>
            <a:r>
              <a:rPr lang="en-GB" b="0" dirty="0"/>
              <a:t> </a:t>
            </a:r>
            <a:r>
              <a:rPr lang="en-GB" b="0" dirty="0" err="1"/>
              <a:t>betaltjänster</a:t>
            </a:r>
            <a:r>
              <a:rPr lang="en-GB" b="0" dirty="0"/>
              <a:t> (</a:t>
            </a:r>
            <a:r>
              <a:rPr lang="en-GB" b="0" dirty="0" err="1"/>
              <a:t>minst</a:t>
            </a:r>
            <a:r>
              <a:rPr lang="en-GB" b="0" dirty="0"/>
              <a:t> </a:t>
            </a:r>
            <a:r>
              <a:rPr lang="en-GB" b="0" dirty="0" err="1"/>
              <a:t>en</a:t>
            </a:r>
            <a:r>
              <a:rPr lang="en-GB" b="0" dirty="0"/>
              <a:t>) I </a:t>
            </a:r>
            <a:r>
              <a:rPr lang="en-GB" b="0" dirty="0" err="1"/>
              <a:t>hemmet</a:t>
            </a:r>
            <a:r>
              <a:rPr lang="en-GB" b="0" dirty="0"/>
              <a:t> (2025 H1)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>
        <c:manualLayout>
          <c:layoutTarget val="inner"/>
          <c:xMode val="edge"/>
          <c:yMode val="edge"/>
          <c:x val="2.5145470687842023E-2"/>
          <c:y val="0.13587350942411372"/>
          <c:w val="0.89827514130827546"/>
          <c:h val="0.682890592786193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Har TV-operatör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Blad1!$B$2:$B$8</c:f>
              <c:numCache>
                <c:formatCode>####%</c:formatCode>
                <c:ptCount val="7"/>
                <c:pt idx="0">
                  <c:v>0.97704678037728199</c:v>
                </c:pt>
                <c:pt idx="1">
                  <c:v>0.93692252491348416</c:v>
                </c:pt>
                <c:pt idx="2">
                  <c:v>0.83568150607595659</c:v>
                </c:pt>
                <c:pt idx="3">
                  <c:v>0.63664422618200278</c:v>
                </c:pt>
                <c:pt idx="4">
                  <c:v>0.75888553997409347</c:v>
                </c:pt>
                <c:pt idx="5">
                  <c:v>0.8891349804784302</c:v>
                </c:pt>
                <c:pt idx="6">
                  <c:v>0.81733471535479207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74-428C-914D-1642B98ACBA0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Har streamade betaltjänster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Blad1!$A$2:$A$8</c:f>
              <c:strCache>
                <c:ptCount val="7"/>
                <c:pt idx="0">
                  <c:v>Tysta generationen</c:v>
                </c:pt>
                <c:pt idx="1">
                  <c:v>Baby boomers</c:v>
                </c:pt>
                <c:pt idx="2">
                  <c:v>Generation X</c:v>
                </c:pt>
                <c:pt idx="3">
                  <c:v>Millennials</c:v>
                </c:pt>
                <c:pt idx="4">
                  <c:v>Generation Z</c:v>
                </c:pt>
                <c:pt idx="5">
                  <c:v>Generation Alpha</c:v>
                </c:pt>
                <c:pt idx="6">
                  <c:v>Total</c:v>
                </c:pt>
              </c:strCache>
            </c:strRef>
          </c:cat>
          <c:val>
            <c:numRef>
              <c:f>Blad1!$C$2:$C$8</c:f>
              <c:numCache>
                <c:formatCode>####%</c:formatCode>
                <c:ptCount val="7"/>
                <c:pt idx="0">
                  <c:v>0.32264757163627034</c:v>
                </c:pt>
                <c:pt idx="1">
                  <c:v>0.62544712416999992</c:v>
                </c:pt>
                <c:pt idx="2">
                  <c:v>0.85060644531686624</c:v>
                </c:pt>
                <c:pt idx="3">
                  <c:v>0.91933863133336768</c:v>
                </c:pt>
                <c:pt idx="4">
                  <c:v>0.91840895827197078</c:v>
                </c:pt>
                <c:pt idx="5">
                  <c:v>0.9569936122337972</c:v>
                </c:pt>
                <c:pt idx="6">
                  <c:v>0.80812381500689068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74-428C-914D-1642B98ACB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9491952"/>
        <c:axId val="739500112"/>
      </c:barChart>
      <c:catAx>
        <c:axId val="73949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39500112"/>
        <c:crosses val="autoZero"/>
        <c:auto val="1"/>
        <c:lblAlgn val="ctr"/>
        <c:lblOffset val="100"/>
        <c:noMultiLvlLbl val="0"/>
      </c:catAx>
      <c:valAx>
        <c:axId val="739500112"/>
        <c:scaling>
          <c:orientation val="minMax"/>
          <c:max val="1"/>
        </c:scaling>
        <c:delete val="1"/>
        <c:axPos val="l"/>
        <c:numFmt formatCode="####%" sourceLinked="1"/>
        <c:majorTickMark val="out"/>
        <c:minorTickMark val="none"/>
        <c:tickLblPos val="nextTo"/>
        <c:crossAx val="739491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60" b="0" dirty="0" err="1"/>
              <a:t>Tillgång</a:t>
            </a:r>
            <a:r>
              <a:rPr lang="en-GB" sz="1800" b="0" dirty="0"/>
              <a:t> till/</a:t>
            </a:r>
            <a:r>
              <a:rPr lang="en-GB" sz="1800" b="0" dirty="0" err="1"/>
              <a:t>har</a:t>
            </a:r>
            <a:r>
              <a:rPr lang="en-GB" sz="1800" b="0" dirty="0"/>
              <a:t> </a:t>
            </a:r>
            <a:r>
              <a:rPr lang="en-GB" sz="1800" b="0" dirty="0" err="1"/>
              <a:t>använt</a:t>
            </a:r>
            <a:r>
              <a:rPr lang="en-GB" sz="1800" b="0" dirty="0"/>
              <a:t> </a:t>
            </a:r>
            <a:r>
              <a:rPr lang="en-GB" sz="1800" b="0" dirty="0" err="1"/>
              <a:t>enskilda</a:t>
            </a:r>
            <a:r>
              <a:rPr lang="en-GB" sz="1800" b="0" dirty="0"/>
              <a:t> </a:t>
            </a:r>
            <a:r>
              <a:rPr lang="en-GB" sz="1800" b="0" dirty="0" err="1"/>
              <a:t>streamade</a:t>
            </a:r>
            <a:r>
              <a:rPr lang="en-GB" sz="1800" b="0" dirty="0"/>
              <a:t> </a:t>
            </a:r>
            <a:r>
              <a:rPr lang="en-GB" sz="1800" b="0" dirty="0" err="1"/>
              <a:t>tjänster</a:t>
            </a:r>
            <a:r>
              <a:rPr lang="en-GB" sz="1800" b="0" dirty="0"/>
              <a:t> (2025 H1)</a:t>
            </a:r>
          </a:p>
        </c:rich>
      </c:tx>
      <c:layout>
        <c:manualLayout>
          <c:xMode val="edge"/>
          <c:yMode val="edge"/>
          <c:x val="0.26570196315050831"/>
          <c:y val="3.76243799518343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>
        <c:manualLayout>
          <c:layoutTarget val="inner"/>
          <c:xMode val="edge"/>
          <c:yMode val="edge"/>
          <c:x val="1.6500027267764488E-2"/>
          <c:y val="0"/>
          <c:w val="0.97067402425013194"/>
          <c:h val="0.71297392040652641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Blad6!$G$2</c:f>
              <c:strCache>
                <c:ptCount val="1"/>
                <c:pt idx="0">
                  <c:v>Generation Z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Blad6!$B$3:$B$32</c:f>
              <c:strCache>
                <c:ptCount val="30"/>
                <c:pt idx="0">
                  <c:v>YouTube</c:v>
                </c:pt>
                <c:pt idx="1">
                  <c:v>SVT Play</c:v>
                </c:pt>
                <c:pt idx="2">
                  <c:v>Instagram</c:v>
                </c:pt>
                <c:pt idx="3">
                  <c:v>Netflix</c:v>
                </c:pt>
                <c:pt idx="4">
                  <c:v>Facebook</c:v>
                </c:pt>
                <c:pt idx="5">
                  <c:v>Pirat- och fildeln. tjänster</c:v>
                </c:pt>
                <c:pt idx="6">
                  <c:v>Snapchat</c:v>
                </c:pt>
                <c:pt idx="7">
                  <c:v>TikTok</c:v>
                </c:pt>
                <c:pt idx="8">
                  <c:v>TV4 Play gratis</c:v>
                </c:pt>
                <c:pt idx="9">
                  <c:v>Disney Plus</c:v>
                </c:pt>
                <c:pt idx="10">
                  <c:v>HBO MAX</c:v>
                </c:pt>
                <c:pt idx="11">
                  <c:v>Viaplay</c:v>
                </c:pt>
                <c:pt idx="12">
                  <c:v>Amazon Prime Video</c:v>
                </c:pt>
                <c:pt idx="13">
                  <c:v>UR Play</c:v>
                </c:pt>
                <c:pt idx="14">
                  <c:v>X</c:v>
                </c:pt>
                <c:pt idx="15">
                  <c:v>Aftonbladet</c:v>
                </c:pt>
                <c:pt idx="16">
                  <c:v>SVT Barn</c:v>
                </c:pt>
                <c:pt idx="17">
                  <c:v>Twitch</c:v>
                </c:pt>
                <c:pt idx="18">
                  <c:v>Expressen</c:v>
                </c:pt>
                <c:pt idx="19">
                  <c:v>TV4 Play betalpaket</c:v>
                </c:pt>
                <c:pt idx="20">
                  <c:v>Lokala tidningar på nätet</c:v>
                </c:pt>
                <c:pt idx="21">
                  <c:v>Dagens Nyheter</c:v>
                </c:pt>
                <c:pt idx="22">
                  <c:v>LinkedIn</c:v>
                </c:pt>
                <c:pt idx="23">
                  <c:v>Discovery+ gratis</c:v>
                </c:pt>
                <c:pt idx="24">
                  <c:v>Pluto TV</c:v>
                </c:pt>
                <c:pt idx="25">
                  <c:v>Svenska Dagbladet</c:v>
                </c:pt>
                <c:pt idx="26">
                  <c:v>Apple TV +</c:v>
                </c:pt>
                <c:pt idx="27">
                  <c:v>Youtube Premium</c:v>
                </c:pt>
                <c:pt idx="28">
                  <c:v>SF anytime</c:v>
                </c:pt>
                <c:pt idx="29">
                  <c:v>SkyShowtime</c:v>
                </c:pt>
              </c:strCache>
            </c:strRef>
          </c:cat>
          <c:val>
            <c:numRef>
              <c:f>Blad6!$G$3:$G$32</c:f>
              <c:numCache>
                <c:formatCode>####%</c:formatCode>
                <c:ptCount val="30"/>
                <c:pt idx="0">
                  <c:v>0.96550265569970861</c:v>
                </c:pt>
                <c:pt idx="1">
                  <c:v>0.92965134288060791</c:v>
                </c:pt>
                <c:pt idx="2">
                  <c:v>0.88301595608293837</c:v>
                </c:pt>
                <c:pt idx="3">
                  <c:v>0.80954497641343748</c:v>
                </c:pt>
                <c:pt idx="4">
                  <c:v>0.7903187615365167</c:v>
                </c:pt>
                <c:pt idx="5">
                  <c:v>0.7379116786579083</c:v>
                </c:pt>
                <c:pt idx="6">
                  <c:v>0.72439372289860449</c:v>
                </c:pt>
                <c:pt idx="7">
                  <c:v>0.68593774526739404</c:v>
                </c:pt>
                <c:pt idx="8">
                  <c:v>0.67008879269935828</c:v>
                </c:pt>
                <c:pt idx="9">
                  <c:v>0.53970398634686778</c:v>
                </c:pt>
                <c:pt idx="10">
                  <c:v>0.53219881913608047</c:v>
                </c:pt>
                <c:pt idx="11">
                  <c:v>0.44249393567120238</c:v>
                </c:pt>
                <c:pt idx="12">
                  <c:v>0.37849976369478255</c:v>
                </c:pt>
                <c:pt idx="13">
                  <c:v>0.36822128837726759</c:v>
                </c:pt>
                <c:pt idx="14">
                  <c:v>0.3572703502356338</c:v>
                </c:pt>
                <c:pt idx="15">
                  <c:v>0.35412032312842912</c:v>
                </c:pt>
                <c:pt idx="16">
                  <c:v>0.34223341240694016</c:v>
                </c:pt>
                <c:pt idx="17">
                  <c:v>0.30800976618793507</c:v>
                </c:pt>
                <c:pt idx="18">
                  <c:v>0.26923472537596826</c:v>
                </c:pt>
                <c:pt idx="19">
                  <c:v>0.26310445128395044</c:v>
                </c:pt>
                <c:pt idx="20">
                  <c:v>0.25398432281102973</c:v>
                </c:pt>
                <c:pt idx="21">
                  <c:v>0.24493907629850131</c:v>
                </c:pt>
                <c:pt idx="22">
                  <c:v>0.23781470616078321</c:v>
                </c:pt>
                <c:pt idx="23">
                  <c:v>0.19894289432198492</c:v>
                </c:pt>
                <c:pt idx="24">
                  <c:v>0.18281131789472535</c:v>
                </c:pt>
                <c:pt idx="25">
                  <c:v>0.16007953487372725</c:v>
                </c:pt>
                <c:pt idx="26">
                  <c:v>0.13774575957859356</c:v>
                </c:pt>
                <c:pt idx="27">
                  <c:v>0.12800050052863413</c:v>
                </c:pt>
                <c:pt idx="28">
                  <c:v>0.12730767645164809</c:v>
                </c:pt>
                <c:pt idx="29">
                  <c:v>0.12033744830146953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2C-4DA0-A9F1-2F4B42A3E628}"/>
            </c:ext>
          </c:extLst>
        </c:ser>
        <c:ser>
          <c:idx val="5"/>
          <c:order val="1"/>
          <c:tx>
            <c:strRef>
              <c:f>Blad6!$I$2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Blad6!$B$3:$B$32</c:f>
              <c:strCache>
                <c:ptCount val="30"/>
                <c:pt idx="0">
                  <c:v>YouTube</c:v>
                </c:pt>
                <c:pt idx="1">
                  <c:v>SVT Play</c:v>
                </c:pt>
                <c:pt idx="2">
                  <c:v>Instagram</c:v>
                </c:pt>
                <c:pt idx="3">
                  <c:v>Netflix</c:v>
                </c:pt>
                <c:pt idx="4">
                  <c:v>Facebook</c:v>
                </c:pt>
                <c:pt idx="5">
                  <c:v>Pirat- och fildeln. tjänster</c:v>
                </c:pt>
                <c:pt idx="6">
                  <c:v>Snapchat</c:v>
                </c:pt>
                <c:pt idx="7">
                  <c:v>TikTok</c:v>
                </c:pt>
                <c:pt idx="8">
                  <c:v>TV4 Play gratis</c:v>
                </c:pt>
                <c:pt idx="9">
                  <c:v>Disney Plus</c:v>
                </c:pt>
                <c:pt idx="10">
                  <c:v>HBO MAX</c:v>
                </c:pt>
                <c:pt idx="11">
                  <c:v>Viaplay</c:v>
                </c:pt>
                <c:pt idx="12">
                  <c:v>Amazon Prime Video</c:v>
                </c:pt>
                <c:pt idx="13">
                  <c:v>UR Play</c:v>
                </c:pt>
                <c:pt idx="14">
                  <c:v>X</c:v>
                </c:pt>
                <c:pt idx="15">
                  <c:v>Aftonbladet</c:v>
                </c:pt>
                <c:pt idx="16">
                  <c:v>SVT Barn</c:v>
                </c:pt>
                <c:pt idx="17">
                  <c:v>Twitch</c:v>
                </c:pt>
                <c:pt idx="18">
                  <c:v>Expressen</c:v>
                </c:pt>
                <c:pt idx="19">
                  <c:v>TV4 Play betalpaket</c:v>
                </c:pt>
                <c:pt idx="20">
                  <c:v>Lokala tidningar på nätet</c:v>
                </c:pt>
                <c:pt idx="21">
                  <c:v>Dagens Nyheter</c:v>
                </c:pt>
                <c:pt idx="22">
                  <c:v>LinkedIn</c:v>
                </c:pt>
                <c:pt idx="23">
                  <c:v>Discovery+ gratis</c:v>
                </c:pt>
                <c:pt idx="24">
                  <c:v>Pluto TV</c:v>
                </c:pt>
                <c:pt idx="25">
                  <c:v>Svenska Dagbladet</c:v>
                </c:pt>
                <c:pt idx="26">
                  <c:v>Apple TV +</c:v>
                </c:pt>
                <c:pt idx="27">
                  <c:v>Youtube Premium</c:v>
                </c:pt>
                <c:pt idx="28">
                  <c:v>SF anytime</c:v>
                </c:pt>
                <c:pt idx="29">
                  <c:v>SkyShowtime</c:v>
                </c:pt>
              </c:strCache>
            </c:strRef>
          </c:cat>
          <c:val>
            <c:numRef>
              <c:f>Blad6!$I$3:$I$32</c:f>
              <c:numCache>
                <c:formatCode>####%</c:formatCode>
                <c:ptCount val="30"/>
                <c:pt idx="0">
                  <c:v>0.83687681477106612</c:v>
                </c:pt>
                <c:pt idx="1">
                  <c:v>0.90336198524603362</c:v>
                </c:pt>
                <c:pt idx="2">
                  <c:v>0.66011469650882271</c:v>
                </c:pt>
                <c:pt idx="3">
                  <c:v>0.65649646600795752</c:v>
                </c:pt>
                <c:pt idx="4">
                  <c:v>0.69609501362278758</c:v>
                </c:pt>
                <c:pt idx="5">
                  <c:v>0.49658244158547726</c:v>
                </c:pt>
                <c:pt idx="6">
                  <c:v>0.34841333048956613</c:v>
                </c:pt>
                <c:pt idx="7">
                  <c:v>0.32358765413535989</c:v>
                </c:pt>
                <c:pt idx="8">
                  <c:v>0.63433586905448069</c:v>
                </c:pt>
                <c:pt idx="9">
                  <c:v>0.36594498606387854</c:v>
                </c:pt>
                <c:pt idx="10">
                  <c:v>0.40770632870722506</c:v>
                </c:pt>
                <c:pt idx="11">
                  <c:v>0.36117378808917222</c:v>
                </c:pt>
                <c:pt idx="12">
                  <c:v>0.24975810068524595</c:v>
                </c:pt>
                <c:pt idx="13">
                  <c:v>0.32650198381591294</c:v>
                </c:pt>
                <c:pt idx="14">
                  <c:v>0.17992248035716532</c:v>
                </c:pt>
                <c:pt idx="15">
                  <c:v>0.30853225356920055</c:v>
                </c:pt>
                <c:pt idx="16">
                  <c:v>0.35546131987129564</c:v>
                </c:pt>
                <c:pt idx="17">
                  <c:v>0.13342648395227805</c:v>
                </c:pt>
                <c:pt idx="18">
                  <c:v>0.23211550656294971</c:v>
                </c:pt>
                <c:pt idx="19">
                  <c:v>0.21822617535848379</c:v>
                </c:pt>
                <c:pt idx="20">
                  <c:v>0.27635103267920552</c:v>
                </c:pt>
                <c:pt idx="21">
                  <c:v>0.1733162935396001</c:v>
                </c:pt>
                <c:pt idx="22">
                  <c:v>0.20601453095554872</c:v>
                </c:pt>
                <c:pt idx="23">
                  <c:v>0.10921358538891343</c:v>
                </c:pt>
                <c:pt idx="24">
                  <c:v>0.10276815404320561</c:v>
                </c:pt>
                <c:pt idx="25">
                  <c:v>0.10541993289180919</c:v>
                </c:pt>
                <c:pt idx="26">
                  <c:v>0.12035850314516919</c:v>
                </c:pt>
                <c:pt idx="27">
                  <c:v>8.8284730650401932E-2</c:v>
                </c:pt>
                <c:pt idx="28">
                  <c:v>0.13451887631112033</c:v>
                </c:pt>
                <c:pt idx="29">
                  <c:v>0.11349454288261192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2C-4DA0-A9F1-2F4B42A3E6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72"/>
        <c:axId val="1980804048"/>
        <c:axId val="1980806928"/>
      </c:barChart>
      <c:catAx>
        <c:axId val="1980804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980806928"/>
        <c:crosses val="autoZero"/>
        <c:auto val="1"/>
        <c:lblAlgn val="ctr"/>
        <c:lblOffset val="100"/>
        <c:noMultiLvlLbl val="0"/>
      </c:catAx>
      <c:valAx>
        <c:axId val="1980806928"/>
        <c:scaling>
          <c:orientation val="minMax"/>
        </c:scaling>
        <c:delete val="1"/>
        <c:axPos val="l"/>
        <c:numFmt formatCode="####%" sourceLinked="1"/>
        <c:majorTickMark val="none"/>
        <c:minorTickMark val="none"/>
        <c:tickLblPos val="nextTo"/>
        <c:crossAx val="1980804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892616683784095"/>
          <c:y val="0.9102365755084989"/>
          <c:w val="0.24900747460915212"/>
          <c:h val="8.10074970043696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Räckvidd %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6B3-4711-BB24-B542AB454F8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B3-4711-BB24-B542AB454F82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B3-4711-BB24-B542AB454F8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Alla 3-99 år</c:v>
                </c:pt>
                <c:pt idx="1">
                  <c:v>Gen Z</c:v>
                </c:pt>
                <c:pt idx="2">
                  <c:v>Millennials</c:v>
                </c:pt>
              </c:strCache>
            </c:strRef>
          </c:cat>
          <c:val>
            <c:numRef>
              <c:f>Blad1!$B$2:$B$4</c:f>
              <c:numCache>
                <c:formatCode>0%</c:formatCode>
                <c:ptCount val="3"/>
                <c:pt idx="0">
                  <c:v>0.73</c:v>
                </c:pt>
                <c:pt idx="1">
                  <c:v>0.59</c:v>
                </c:pt>
                <c:pt idx="2">
                  <c:v>0.74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6B3-4711-BB24-B542AB454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0396608"/>
        <c:axId val="1379382272"/>
      </c:barChart>
      <c:catAx>
        <c:axId val="17303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79382272"/>
        <c:crosses val="autoZero"/>
        <c:auto val="1"/>
        <c:lblAlgn val="ctr"/>
        <c:lblOffset val="100"/>
        <c:noMultiLvlLbl val="0"/>
      </c:catAx>
      <c:valAx>
        <c:axId val="137938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3039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Tittartid (minuter)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2D8-4940-9BF6-60D43CE9DDE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2D8-4940-9BF6-60D43CE9DDEE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C2D8-4940-9BF6-60D43CE9DD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Alla 3-99 år</c:v>
                </c:pt>
                <c:pt idx="1">
                  <c:v>Gen Z</c:v>
                </c:pt>
                <c:pt idx="2">
                  <c:v>Millennials</c:v>
                </c:pt>
              </c:strCache>
            </c:strRef>
          </c:cat>
          <c:val>
            <c:numRef>
              <c:f>Blad1!$B$2:$B$4</c:f>
              <c:numCache>
                <c:formatCode>General</c:formatCode>
                <c:ptCount val="3"/>
                <c:pt idx="0">
                  <c:v>182</c:v>
                </c:pt>
                <c:pt idx="1">
                  <c:v>121</c:v>
                </c:pt>
                <c:pt idx="2">
                  <c:v>150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2D8-4940-9BF6-60D43CE9D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0396608"/>
        <c:axId val="1379382272"/>
      </c:barChart>
      <c:catAx>
        <c:axId val="17303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79382272"/>
        <c:crosses val="autoZero"/>
        <c:auto val="1"/>
        <c:lblAlgn val="ctr"/>
        <c:lblOffset val="100"/>
        <c:noMultiLvlLbl val="0"/>
      </c:catAx>
      <c:valAx>
        <c:axId val="1379382272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3039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Tittarnas tittartid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77A-4D40-A2E4-96B33F4B46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77A-4D40-A2E4-96B33F4B46C7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77A-4D40-A2E4-96B33F4B46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Alla 3-99 år</c:v>
                </c:pt>
                <c:pt idx="1">
                  <c:v>Gen Z</c:v>
                </c:pt>
                <c:pt idx="2">
                  <c:v>Millennials</c:v>
                </c:pt>
              </c:strCache>
            </c:strRef>
          </c:cat>
          <c:val>
            <c:numRef>
              <c:f>Blad1!$B$2:$B$4</c:f>
              <c:numCache>
                <c:formatCode>General</c:formatCode>
                <c:ptCount val="3"/>
                <c:pt idx="0">
                  <c:v>251</c:v>
                </c:pt>
                <c:pt idx="1">
                  <c:v>205</c:v>
                </c:pt>
                <c:pt idx="2">
                  <c:v>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77A-4D40-A2E4-96B33F4B46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0396608"/>
        <c:axId val="1379382272"/>
      </c:barChart>
      <c:catAx>
        <c:axId val="1730396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79382272"/>
        <c:crosses val="autoZero"/>
        <c:auto val="1"/>
        <c:lblAlgn val="ctr"/>
        <c:lblOffset val="100"/>
        <c:noMultiLvlLbl val="0"/>
      </c:catAx>
      <c:valAx>
        <c:axId val="137938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30396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15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acrossLinear" id="2">
  <a:schemeClr val="accent1"/>
  <a:schemeClr val="accent2"/>
  <a:schemeClr val="accent3"/>
  <a:schemeClr val="accent4"/>
  <a:schemeClr val="accent5"/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0.58534</cdr:x>
      <cdr:y>0.11961</cdr:y>
    </cdr:from>
    <cdr:to>
      <cdr:x>0.70484</cdr:x>
      <cdr:y>0.92093</cdr:y>
    </cdr:to>
    <cdr:sp macro="" textlink="">
      <cdr:nvSpPr>
        <cdr:cNvPr id="2" name="Rektangel 1">
          <a:extLst xmlns:a="http://schemas.openxmlformats.org/drawingml/2006/main">
            <a:ext uri="{FF2B5EF4-FFF2-40B4-BE49-F238E27FC236}">
              <a16:creationId xmlns:a16="http://schemas.microsoft.com/office/drawing/2014/main" id="{14EDDE34-B803-1353-AA4E-8A0419AE62D1}"/>
            </a:ext>
          </a:extLst>
        </cdr:cNvPr>
        <cdr:cNvSpPr/>
      </cdr:nvSpPr>
      <cdr:spPr>
        <a:xfrm xmlns:a="http://schemas.openxmlformats.org/drawingml/2006/main">
          <a:off x="6155185" y="520460"/>
          <a:ext cx="1256598" cy="348682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>
          <a:solidFill>
            <a:schemeClr val="tx1"/>
          </a:solidFill>
          <a:prstDash val="dash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sv-SE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sv-SE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0.57769</cdr:x>
      <cdr:y>0.09923</cdr:y>
    </cdr:from>
    <cdr:to>
      <cdr:x>0.70483</cdr:x>
      <cdr:y>0.90077</cdr:y>
    </cdr:to>
    <cdr:sp macro="" textlink="">
      <cdr:nvSpPr>
        <cdr:cNvPr id="3" name="Rektangel 2">
          <a:extLst xmlns:a="http://schemas.openxmlformats.org/drawingml/2006/main">
            <a:ext uri="{FF2B5EF4-FFF2-40B4-BE49-F238E27FC236}">
              <a16:creationId xmlns:a16="http://schemas.microsoft.com/office/drawing/2014/main" id="{14EDDE34-B803-1353-AA4E-8A0419AE62D1}"/>
            </a:ext>
          </a:extLst>
        </cdr:cNvPr>
        <cdr:cNvSpPr/>
      </cdr:nvSpPr>
      <cdr:spPr>
        <a:xfrm xmlns:a="http://schemas.openxmlformats.org/drawingml/2006/main">
          <a:off x="6074761" y="431783"/>
          <a:ext cx="1336953" cy="34877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>
          <a:solidFill>
            <a:schemeClr val="tx1"/>
          </a:solidFill>
          <a:prstDash val="dash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sv-SE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sv-SE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0.57918</cdr:x>
      <cdr:y>0.12776</cdr:y>
    </cdr:from>
    <cdr:to>
      <cdr:x>0.70534</cdr:x>
      <cdr:y>0.90807</cdr:y>
    </cdr:to>
    <cdr:sp macro="" textlink="">
      <cdr:nvSpPr>
        <cdr:cNvPr id="3" name="Rektangel 2">
          <a:extLst xmlns:a="http://schemas.openxmlformats.org/drawingml/2006/main">
            <a:ext uri="{FF2B5EF4-FFF2-40B4-BE49-F238E27FC236}">
              <a16:creationId xmlns:a16="http://schemas.microsoft.com/office/drawing/2014/main" id="{14EDDE34-B803-1353-AA4E-8A0419AE62D1}"/>
            </a:ext>
          </a:extLst>
        </cdr:cNvPr>
        <cdr:cNvSpPr/>
      </cdr:nvSpPr>
      <cdr:spPr>
        <a:xfrm xmlns:a="http://schemas.openxmlformats.org/drawingml/2006/main">
          <a:off x="6090462" y="555919"/>
          <a:ext cx="1326576" cy="33954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>
          <a:solidFill>
            <a:schemeClr val="tx1"/>
          </a:solidFill>
          <a:prstDash val="dash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sv-SE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sv-SE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0.53772</cdr:x>
      <cdr:y>0.13864</cdr:y>
    </cdr:from>
    <cdr:to>
      <cdr:x>0.66486</cdr:x>
      <cdr:y>0.90077</cdr:y>
    </cdr:to>
    <cdr:sp macro="" textlink="">
      <cdr:nvSpPr>
        <cdr:cNvPr id="2" name="Rektangel 1">
          <a:extLst xmlns:a="http://schemas.openxmlformats.org/drawingml/2006/main">
            <a:ext uri="{FF2B5EF4-FFF2-40B4-BE49-F238E27FC236}">
              <a16:creationId xmlns:a16="http://schemas.microsoft.com/office/drawing/2014/main" id="{DA53AA95-1B60-4074-A89A-370AF41BCC3D}"/>
            </a:ext>
          </a:extLst>
        </cdr:cNvPr>
        <cdr:cNvSpPr/>
      </cdr:nvSpPr>
      <cdr:spPr>
        <a:xfrm xmlns:a="http://schemas.openxmlformats.org/drawingml/2006/main">
          <a:off x="5654431" y="603250"/>
          <a:ext cx="1336953" cy="33163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12700">
          <a:solidFill>
            <a:schemeClr val="tx1"/>
          </a:solidFill>
          <a:prstDash val="dash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sv-SE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sv-SE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0.81489</cdr:x>
      <cdr:y>0</cdr:y>
    </cdr:from>
    <cdr:to>
      <cdr:x>1</cdr:x>
      <cdr:y>0.43348</cdr:y>
    </cdr:to>
    <cdr:sp macro="" textlink="">
      <cdr:nvSpPr>
        <cdr:cNvPr id="8" name="Pratbubbla: rektangel 7">
          <a:extLst xmlns:a="http://schemas.openxmlformats.org/drawingml/2006/main">
            <a:ext uri="{FF2B5EF4-FFF2-40B4-BE49-F238E27FC236}">
              <a16:creationId xmlns:a16="http://schemas.microsoft.com/office/drawing/2014/main" id="{CCB66EF7-1581-EAE6-027E-285B96A607B3}"/>
            </a:ext>
          </a:extLst>
        </cdr:cNvPr>
        <cdr:cNvSpPr/>
      </cdr:nvSpPr>
      <cdr:spPr>
        <a:xfrm xmlns:a="http://schemas.openxmlformats.org/drawingml/2006/main">
          <a:off x="8338065" y="0"/>
          <a:ext cx="1894071" cy="1878813"/>
        </a:xfrm>
        <a:prstGeom xmlns:a="http://schemas.openxmlformats.org/drawingml/2006/main" prst="wedgeRectCallout">
          <a:avLst>
            <a:gd name="adj1" fmla="val -69394"/>
            <a:gd name="adj2" fmla="val 38194"/>
          </a:avLst>
        </a:prstGeom>
        <a:solidFill xmlns:a="http://schemas.openxmlformats.org/drawingml/2006/main">
          <a:schemeClr val="accent2"/>
        </a:solidFill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sv-SE" sz="1800" dirty="0"/>
            <a:t>Majoriteten tittade på Play  - fler än 1 av 3 såg dock programmet på linjär-TV.  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0.06479</cdr:x>
      <cdr:y>0.62498</cdr:y>
    </cdr:from>
    <cdr:to>
      <cdr:x>0.1607</cdr:x>
      <cdr:y>0.72387</cdr:y>
    </cdr:to>
    <cdr:sp macro="" textlink="">
      <cdr:nvSpPr>
        <cdr:cNvPr id="2" name="textruta 1">
          <a:extLst xmlns:a="http://schemas.openxmlformats.org/drawingml/2006/main">
            <a:ext uri="{FF2B5EF4-FFF2-40B4-BE49-F238E27FC236}">
              <a16:creationId xmlns:a16="http://schemas.microsoft.com/office/drawing/2014/main" id="{A5CC9495-16DF-6D91-8225-ABF0033AF50C}"/>
            </a:ext>
          </a:extLst>
        </cdr:cNvPr>
        <cdr:cNvSpPr txBox="1"/>
      </cdr:nvSpPr>
      <cdr:spPr>
        <a:xfrm xmlns:a="http://schemas.openxmlformats.org/drawingml/2006/main">
          <a:off x="681317" y="2719482"/>
          <a:ext cx="1008530" cy="4303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v-SE" sz="2000" dirty="0"/>
            <a:t>174 </a:t>
          </a:r>
          <a:r>
            <a:rPr lang="sv-SE" sz="1800" dirty="0"/>
            <a:t>000</a:t>
          </a:r>
          <a:endParaRPr lang="sv-SE" sz="2000" dirty="0"/>
        </a:p>
      </cdr:txBody>
    </cdr:sp>
  </cdr:relSizeAnchor>
  <cdr:relSizeAnchor xmlns:cdr="http://schemas.openxmlformats.org/drawingml/2006/chartDrawing">
    <cdr:from>
      <cdr:x>0.64635</cdr:x>
      <cdr:y>0.36848</cdr:y>
    </cdr:from>
    <cdr:to>
      <cdr:x>0.74353</cdr:x>
      <cdr:y>0.48282</cdr:y>
    </cdr:to>
    <cdr:sp macro="" textlink="">
      <cdr:nvSpPr>
        <cdr:cNvPr id="3" name="textruta 1">
          <a:extLst xmlns:a="http://schemas.openxmlformats.org/drawingml/2006/main">
            <a:ext uri="{FF2B5EF4-FFF2-40B4-BE49-F238E27FC236}">
              <a16:creationId xmlns:a16="http://schemas.microsoft.com/office/drawing/2014/main" id="{9F5A20D0-C318-EC80-4593-3710E45B0030}"/>
            </a:ext>
          </a:extLst>
        </cdr:cNvPr>
        <cdr:cNvSpPr txBox="1"/>
      </cdr:nvSpPr>
      <cdr:spPr>
        <a:xfrm xmlns:a="http://schemas.openxmlformats.org/drawingml/2006/main">
          <a:off x="6796740" y="1603375"/>
          <a:ext cx="1021976" cy="4975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v-SE" sz="2000" dirty="0"/>
            <a:t>506 </a:t>
          </a:r>
          <a:r>
            <a:rPr lang="sv-SE" sz="1800" dirty="0"/>
            <a:t>000</a:t>
          </a:r>
          <a:endParaRPr lang="sv-SE" sz="2000" dirty="0"/>
        </a:p>
      </cdr:txBody>
    </cdr:sp>
  </cdr:relSizeAnchor>
  <cdr:relSizeAnchor xmlns:cdr="http://schemas.openxmlformats.org/drawingml/2006/chartDrawing">
    <cdr:from>
      <cdr:x>0.45141</cdr:x>
      <cdr:y>0.5</cdr:y>
    </cdr:from>
    <cdr:to>
      <cdr:x>0.54859</cdr:x>
      <cdr:y>0.61434</cdr:y>
    </cdr:to>
    <cdr:sp macro="" textlink="">
      <cdr:nvSpPr>
        <cdr:cNvPr id="4" name="textruta 1">
          <a:extLst xmlns:a="http://schemas.openxmlformats.org/drawingml/2006/main">
            <a:ext uri="{FF2B5EF4-FFF2-40B4-BE49-F238E27FC236}">
              <a16:creationId xmlns:a16="http://schemas.microsoft.com/office/drawing/2014/main" id="{9F5A20D0-C318-EC80-4593-3710E45B0030}"/>
            </a:ext>
          </a:extLst>
        </cdr:cNvPr>
        <cdr:cNvSpPr txBox="1"/>
      </cdr:nvSpPr>
      <cdr:spPr>
        <a:xfrm xmlns:a="http://schemas.openxmlformats.org/drawingml/2006/main">
          <a:off x="4746812" y="2175669"/>
          <a:ext cx="1021976" cy="4975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v-SE" sz="2000" dirty="0"/>
            <a:t>330 </a:t>
          </a:r>
          <a:r>
            <a:rPr lang="sv-SE" sz="1800" dirty="0"/>
            <a:t>000</a:t>
          </a:r>
          <a:endParaRPr lang="sv-SE" sz="2000" dirty="0"/>
        </a:p>
      </cdr:txBody>
    </cdr:sp>
  </cdr:relSizeAnchor>
  <cdr:relSizeAnchor xmlns:cdr="http://schemas.openxmlformats.org/drawingml/2006/chartDrawing">
    <cdr:from>
      <cdr:x>0.25632</cdr:x>
      <cdr:y>0.5</cdr:y>
    </cdr:from>
    <cdr:to>
      <cdr:x>0.35351</cdr:x>
      <cdr:y>0.61434</cdr:y>
    </cdr:to>
    <cdr:sp macro="" textlink="">
      <cdr:nvSpPr>
        <cdr:cNvPr id="5" name="textruta 1">
          <a:extLst xmlns:a="http://schemas.openxmlformats.org/drawingml/2006/main">
            <a:ext uri="{FF2B5EF4-FFF2-40B4-BE49-F238E27FC236}">
              <a16:creationId xmlns:a16="http://schemas.microsoft.com/office/drawing/2014/main" id="{9F5A20D0-C318-EC80-4593-3710E45B0030}"/>
            </a:ext>
          </a:extLst>
        </cdr:cNvPr>
        <cdr:cNvSpPr txBox="1"/>
      </cdr:nvSpPr>
      <cdr:spPr>
        <a:xfrm xmlns:a="http://schemas.openxmlformats.org/drawingml/2006/main">
          <a:off x="2695388" y="2175669"/>
          <a:ext cx="1021976" cy="4975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v-SE" sz="2000" dirty="0"/>
            <a:t>284 </a:t>
          </a:r>
          <a:r>
            <a:rPr lang="sv-SE" sz="1800" dirty="0"/>
            <a:t>000</a:t>
          </a:r>
          <a:endParaRPr lang="sv-SE" sz="2000" dirty="0"/>
        </a:p>
      </cdr:txBody>
    </cdr:sp>
  </cdr:relSizeAnchor>
  <cdr:relSizeAnchor xmlns:cdr="http://schemas.openxmlformats.org/drawingml/2006/chartDrawing">
    <cdr:from>
      <cdr:x>0.84044</cdr:x>
      <cdr:y>0.1082</cdr:y>
    </cdr:from>
    <cdr:to>
      <cdr:x>0.93762</cdr:x>
      <cdr:y>0.22255</cdr:y>
    </cdr:to>
    <cdr:sp macro="" textlink="">
      <cdr:nvSpPr>
        <cdr:cNvPr id="6" name="textruta 1">
          <a:extLst xmlns:a="http://schemas.openxmlformats.org/drawingml/2006/main">
            <a:ext uri="{FF2B5EF4-FFF2-40B4-BE49-F238E27FC236}">
              <a16:creationId xmlns:a16="http://schemas.microsoft.com/office/drawing/2014/main" id="{63DCC669-B214-772D-BC67-B0154E288A4C}"/>
            </a:ext>
          </a:extLst>
        </cdr:cNvPr>
        <cdr:cNvSpPr txBox="1"/>
      </cdr:nvSpPr>
      <cdr:spPr>
        <a:xfrm xmlns:a="http://schemas.openxmlformats.org/drawingml/2006/main">
          <a:off x="8837705" y="470834"/>
          <a:ext cx="1021976" cy="4975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sv-SE" sz="2000" dirty="0"/>
            <a:t>804 </a:t>
          </a:r>
          <a:r>
            <a:rPr lang="sv-SE" sz="1800" dirty="0"/>
            <a:t>000</a:t>
          </a:r>
          <a:endParaRPr lang="sv-SE" sz="20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57976-10CA-4E9F-81FE-39C4D13D3B19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6B508-18AA-4FE1-848F-B5F11572C23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84671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 sz="2000"/>
            </a:pPr>
            <a:r>
              <a:rPr lang="sv-SE" sz="1200" dirty="0"/>
              <a:t>Kännetecken: De värderar mångfald, autenticitet och transparens.</a:t>
            </a:r>
          </a:p>
          <a:p>
            <a:pPr>
              <a:defRPr sz="2000"/>
            </a:pPr>
            <a:r>
              <a:rPr lang="sv-SE" sz="1200" dirty="0"/>
              <a:t>Påverkan: De påverkar trender inom digitala värderingar och beteenden, samt konsumtion och arbetsliv.</a:t>
            </a:r>
          </a:p>
          <a:p>
            <a:pPr>
              <a:defRPr sz="2000"/>
            </a:pPr>
            <a:r>
              <a:rPr lang="sv-SE" sz="1200" dirty="0"/>
              <a:t>Ekonomiskt landskap: De har vuxit upp i en tid av ekonomisk osäkerhet, vilket påverkar deras syn på arbete och ekonomi.</a:t>
            </a:r>
          </a:p>
          <a:p>
            <a:pPr>
              <a:defRPr sz="2000"/>
            </a:pPr>
            <a:r>
              <a:rPr lang="sv-SE" sz="1200" dirty="0"/>
              <a:t>Klimatångest: De är medvetna om klimatförändringarna och dess potentiella konsekvenser.</a:t>
            </a:r>
          </a:p>
          <a:p>
            <a:pPr>
              <a:defRPr sz="2000"/>
            </a:pPr>
            <a:r>
              <a:rPr lang="sv-SE" sz="1200" dirty="0"/>
              <a:t>COVID-19-pandemin: Pandemin har präglat deras uppväxt och har påverkat deras syn på arbete, relationer och framtid.</a:t>
            </a:r>
          </a:p>
          <a:p>
            <a:pPr>
              <a:defRPr sz="2000"/>
            </a:pPr>
            <a:r>
              <a:rPr lang="sv-SE" sz="1200" dirty="0"/>
              <a:t>Men kom ihåg att Gen Z, liksom alla andra generationer sedan baby boomers, är en heterogen generation bestående av drivna individer.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5343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VIH-data jan-augusti 2025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3369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VIH-data jan-augusti 2025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92688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VIH-data jan-augusti 2025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725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4464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Topplista avseende räckvidder 28 dagar, H1 2025.</a:t>
            </a:r>
          </a:p>
          <a:p>
            <a:r>
              <a:rPr lang="sv-SE" dirty="0"/>
              <a:t>Samma lägereldsprogram som övriga åldersgrupper.</a:t>
            </a:r>
          </a:p>
          <a:p>
            <a:r>
              <a:rPr lang="sv-SE" dirty="0"/>
              <a:t>De yngre tittar tillsammans med familjen och inarbetade format som tex </a:t>
            </a:r>
            <a:r>
              <a:rPr lang="sv-SE" dirty="0" err="1"/>
              <a:t>Let’s</a:t>
            </a:r>
            <a:r>
              <a:rPr lang="sv-SE" dirty="0"/>
              <a:t> </a:t>
            </a:r>
            <a:r>
              <a:rPr lang="sv-SE" dirty="0" err="1"/>
              <a:t>dance</a:t>
            </a:r>
            <a:r>
              <a:rPr lang="sv-SE" dirty="0"/>
              <a:t> kommer högt upp i listan. </a:t>
            </a:r>
          </a:p>
          <a:p>
            <a:r>
              <a:rPr lang="sv-SE" dirty="0"/>
              <a:t>I högre grad </a:t>
            </a:r>
            <a:r>
              <a:rPr lang="sv-SE" dirty="0" err="1"/>
              <a:t>reality</a:t>
            </a:r>
            <a:r>
              <a:rPr lang="sv-SE" dirty="0"/>
              <a:t> (Love Island, Marko och Irma </a:t>
            </a:r>
            <a:r>
              <a:rPr lang="sv-SE" dirty="0" err="1"/>
              <a:t>mfl</a:t>
            </a:r>
            <a:r>
              <a:rPr lang="sv-SE" dirty="0"/>
              <a:t>).</a:t>
            </a:r>
          </a:p>
          <a:p>
            <a:r>
              <a:rPr lang="sv-SE" dirty="0"/>
              <a:t>Tittar mindre på nyhetsprogram. </a:t>
            </a:r>
          </a:p>
          <a:p>
            <a:r>
              <a:rPr lang="sv-SE" dirty="0"/>
              <a:t>Sport, ja – men inte lika mycket som äldre generationer.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4513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/>
              <a:t>H1 2025</a:t>
            </a:r>
            <a:endParaRPr lang="sv-SE"/>
          </a:p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574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Räckvidd, insamlad data 28 dagar.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0170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Räckvidd, insamlad data 28 dagar.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6203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5329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F6B508-18AA-4FE1-848F-B5F11572C23C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7283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dirty="0">
                <a:ea typeface="Calibri"/>
                <a:cs typeface="Calibri"/>
              </a:rPr>
              <a:t>Små skillnader i bredbandstillgång i hemmet mellan Gen X, </a:t>
            </a:r>
            <a:r>
              <a:rPr lang="sv-SE" sz="1200" dirty="0" err="1">
                <a:ea typeface="Calibri"/>
                <a:cs typeface="Calibri"/>
              </a:rPr>
              <a:t>Millennials</a:t>
            </a:r>
            <a:r>
              <a:rPr lang="sv-SE" sz="1200" dirty="0">
                <a:ea typeface="Calibri"/>
                <a:cs typeface="Calibri"/>
              </a:rPr>
              <a:t> och Gen Z. </a:t>
            </a:r>
          </a:p>
          <a:p>
            <a:r>
              <a:rPr lang="sv-SE" sz="1200" dirty="0">
                <a:ea typeface="Calibri"/>
                <a:cs typeface="Calibri"/>
              </a:rPr>
              <a:t>Hushåll med barn har i regel alltid bredband.</a:t>
            </a:r>
          </a:p>
          <a:p>
            <a:r>
              <a:rPr lang="sv-SE" sz="1200" dirty="0">
                <a:ea typeface="Calibri"/>
                <a:cs typeface="Calibri"/>
              </a:rPr>
              <a:t>Om man räknar in mobilt bredband för </a:t>
            </a:r>
            <a:r>
              <a:rPr lang="sv-SE" sz="1200" dirty="0" err="1">
                <a:ea typeface="Calibri"/>
                <a:cs typeface="Calibri"/>
              </a:rPr>
              <a:t>GenZ</a:t>
            </a:r>
            <a:r>
              <a:rPr lang="sv-SE" sz="1200" dirty="0">
                <a:ea typeface="Calibri"/>
                <a:cs typeface="Calibri"/>
              </a:rPr>
              <a:t> är tillgången 100%.</a:t>
            </a:r>
            <a:endParaRPr lang="sv-SE" sz="1200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5112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I gruppen 20-29 år, en grupp som flyttar hemifrån, där prioriteras surfplattan bort,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2913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9516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Tillgången till </a:t>
            </a:r>
            <a:r>
              <a:rPr lang="sv-SE" dirty="0" err="1"/>
              <a:t>TV-kanaler</a:t>
            </a:r>
            <a:r>
              <a:rPr lang="sv-SE" dirty="0"/>
              <a:t> är större än tillgången till en TV-operatör</a:t>
            </a:r>
          </a:p>
          <a:p>
            <a:r>
              <a:rPr lang="sv-SE" dirty="0"/>
              <a:t>De som bor själva väljer bort TV-operatör i högre grad.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019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Över hälften av </a:t>
            </a:r>
            <a:r>
              <a:rPr lang="sv-SE" dirty="0" err="1"/>
              <a:t>GenZ</a:t>
            </a:r>
            <a:r>
              <a:rPr lang="sv-SE" dirty="0"/>
              <a:t> har minst 4 betaltjänster, ensamboende har färre tjänster. </a:t>
            </a:r>
          </a:p>
          <a:p>
            <a:r>
              <a:rPr lang="sv-SE" dirty="0"/>
              <a:t>Ungefär 7% av </a:t>
            </a:r>
            <a:r>
              <a:rPr lang="sv-SE" dirty="0" err="1"/>
              <a:t>GenZ</a:t>
            </a:r>
            <a:r>
              <a:rPr lang="sv-SE" dirty="0"/>
              <a:t> saknar helt både TV-operatör och betaltjänster.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248073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1223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VIH-data jan-augusti 2025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1840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VIH-data jan-augusti 2025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6B508-18AA-4FE1-848F-B5F11572C23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527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A2C35A4-457C-BCDF-018E-B4A91363DD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272FF1A6-FA6D-F8F7-2A8B-CDA5F0FA7D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9E6856E-7914-71D8-6AAB-6B41163D1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872DA17-7AF0-B5D2-1541-5E54714B5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EAB2320-B78C-ADE5-2DCB-B659AE490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325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9E68EB4-2C6A-5841-26DA-8E90062DD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455A99A8-BD95-F4D0-637C-9741DD1587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799CD33-B5F6-59A6-8099-2EEFD6452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05E9ADD-D893-E1D4-5700-98B656DED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C7F2691-D853-60DB-6D22-2D9BB93B4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607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3E20727E-46EA-918A-F745-6D3D65E5E2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8192BF8-3C1E-91D8-80E8-DA13B21E1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C48145A-D3B8-2863-9DF3-6B8399D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38CB66EE-F08E-78E8-F2F3-6413C0806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357CD65-B456-B1E4-4B1C-D376AC577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6471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Rubrik och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7"/>
          <p:cNvSpPr>
            <a:spLocks noGrp="1"/>
          </p:cNvSpPr>
          <p:nvPr>
            <p:ph type="pic" sz="quarter" idx="11" hasCustomPrompt="1"/>
          </p:nvPr>
        </p:nvSpPr>
        <p:spPr>
          <a:xfrm>
            <a:off x="8877074" y="336000"/>
            <a:ext cx="2975900" cy="2976344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0" name="Platshållare för bild 7"/>
          <p:cNvSpPr>
            <a:spLocks noGrp="1"/>
          </p:cNvSpPr>
          <p:nvPr>
            <p:ph type="pic" sz="quarter" idx="12" hasCustomPrompt="1"/>
          </p:nvPr>
        </p:nvSpPr>
        <p:spPr>
          <a:xfrm>
            <a:off x="8864045" y="3504341"/>
            <a:ext cx="2989291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1" name="Platshållare för bild 7"/>
          <p:cNvSpPr>
            <a:spLocks noGrp="1"/>
          </p:cNvSpPr>
          <p:nvPr>
            <p:ph type="pic" sz="quarter" idx="13" hasCustomPrompt="1"/>
          </p:nvPr>
        </p:nvSpPr>
        <p:spPr>
          <a:xfrm>
            <a:off x="5616376" y="3504341"/>
            <a:ext cx="2975901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2" name="Platshållare för bild 7"/>
          <p:cNvSpPr>
            <a:spLocks noGrp="1"/>
          </p:cNvSpPr>
          <p:nvPr>
            <p:ph type="pic" sz="quarter" idx="14" hasCustomPrompt="1"/>
          </p:nvPr>
        </p:nvSpPr>
        <p:spPr>
          <a:xfrm>
            <a:off x="336001" y="336002"/>
            <a:ext cx="5009084" cy="3092999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8" name="Rektangel 7"/>
          <p:cNvSpPr/>
          <p:nvPr userDrawn="1"/>
        </p:nvSpPr>
        <p:spPr>
          <a:xfrm>
            <a:off x="304319" y="6021288"/>
            <a:ext cx="1344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3200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3B08E98C-E5CF-4320-A5AE-55D585BD9A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2" y="6143904"/>
            <a:ext cx="1010251" cy="248531"/>
          </a:xfrm>
          <a:prstGeom prst="rect">
            <a:avLst/>
          </a:prstGeom>
        </p:spPr>
      </p:pic>
      <p:sp>
        <p:nvSpPr>
          <p:cNvPr id="15" name="Platshållare för bild 7">
            <a:extLst>
              <a:ext uri="{FF2B5EF4-FFF2-40B4-BE49-F238E27FC236}">
                <a16:creationId xmlns:a16="http://schemas.microsoft.com/office/drawing/2014/main" id="{9884C594-52A6-93C3-54F7-86EFB78314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623128" y="377315"/>
            <a:ext cx="2975901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7" name="Platshållare för bild 7">
            <a:extLst>
              <a:ext uri="{FF2B5EF4-FFF2-40B4-BE49-F238E27FC236}">
                <a16:creationId xmlns:a16="http://schemas.microsoft.com/office/drawing/2014/main" id="{7156FED1-96CA-0A8B-4439-F810CC36146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36001" y="3589050"/>
            <a:ext cx="5009084" cy="3092999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911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CD0269CA-3E87-4390-A8E7-0CA2A1DC4C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1775520" y="1028734"/>
            <a:ext cx="8644467" cy="4665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sp>
        <p:nvSpPr>
          <p:cNvPr id="14" name="Rubrik 1"/>
          <p:cNvSpPr>
            <a:spLocks noGrp="1"/>
          </p:cNvSpPr>
          <p:nvPr>
            <p:ph type="ctrTitle" hasCustomPrompt="1"/>
          </p:nvPr>
        </p:nvSpPr>
        <p:spPr>
          <a:xfrm>
            <a:off x="2259525" y="1551121"/>
            <a:ext cx="7639083" cy="1328836"/>
          </a:xfrm>
        </p:spPr>
        <p:txBody>
          <a:bodyPr wrap="square" anchor="b">
            <a:noAutofit/>
          </a:bodyPr>
          <a:lstStyle>
            <a:lvl1pPr algn="ctr">
              <a:defRPr sz="5867" b="1">
                <a:latin typeface="Helvetica"/>
                <a:cs typeface="Helvetica"/>
              </a:defRPr>
            </a:lvl1pPr>
          </a:lstStyle>
          <a:p>
            <a:br>
              <a:rPr lang="sv-SE"/>
            </a:br>
            <a:endParaRPr lang="sv-SE"/>
          </a:p>
        </p:txBody>
      </p:sp>
      <p:cxnSp>
        <p:nvCxnSpPr>
          <p:cNvPr id="17" name="Rak 16"/>
          <p:cNvCxnSpPr/>
          <p:nvPr userDrawn="1"/>
        </p:nvCxnSpPr>
        <p:spPr>
          <a:xfrm>
            <a:off x="3704167" y="2948947"/>
            <a:ext cx="4783667" cy="0"/>
          </a:xfrm>
          <a:prstGeom prst="line">
            <a:avLst/>
          </a:prstGeom>
          <a:ln w="76200" cmpd="sng">
            <a:solidFill>
              <a:srgbClr val="006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4673600" y="3044958"/>
            <a:ext cx="2844800" cy="366183"/>
          </a:xfrm>
          <a:prstGeom prst="rect">
            <a:avLst/>
          </a:prstGeom>
        </p:spPr>
        <p:txBody>
          <a:bodyPr/>
          <a:lstStyle>
            <a:lvl1pPr algn="ctr">
              <a:defRPr sz="1600" b="0" i="0">
                <a:latin typeface="Helvetica Light"/>
                <a:cs typeface="Helvetica Light"/>
              </a:defRPr>
            </a:lvl1pPr>
          </a:lstStyle>
          <a:p>
            <a:fld id="{81FAA13E-E8B5-EE45-91E9-BF4CBFC7BADD}" type="datetime3">
              <a:rPr lang="sv-SE" smtClean="0"/>
              <a:t>25-08-27</a:t>
            </a:fld>
            <a:endParaRPr lang="mr-IN"/>
          </a:p>
        </p:txBody>
      </p:sp>
      <p:sp>
        <p:nvSpPr>
          <p:cNvPr id="19" name="textruta 18"/>
          <p:cNvSpPr txBox="1"/>
          <p:nvPr userDrawn="1"/>
        </p:nvSpPr>
        <p:spPr>
          <a:xfrm>
            <a:off x="4871483" y="5441224"/>
            <a:ext cx="2449036" cy="36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© </a:t>
            </a:r>
            <a:r>
              <a:rPr lang="sv-SE" sz="1067" b="0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Mediamätning</a:t>
            </a: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 i Skandinavien AB  | </a:t>
            </a:r>
            <a:r>
              <a:rPr lang="sv-SE" sz="1067" b="1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mms.se</a:t>
            </a:r>
            <a:endParaRPr lang="sv-SE" sz="1067" b="1" i="0" u="none" strike="noStrike" kern="1200" baseline="30000">
              <a:solidFill>
                <a:srgbClr val="094F91"/>
              </a:solidFill>
              <a:latin typeface="Helvetica Light"/>
              <a:ea typeface="+mn-ea"/>
              <a:cs typeface="Helvetica Light"/>
            </a:endParaRPr>
          </a:p>
          <a:p>
            <a:endParaRPr lang="sv-SE" sz="1067" b="0" i="0">
              <a:solidFill>
                <a:srgbClr val="094F91"/>
              </a:solidFill>
              <a:latin typeface="Helvetica Light"/>
              <a:cs typeface="Helvetica Light"/>
            </a:endParaRPr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610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c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EC544507-F306-4C5C-94C4-B297EFE5C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0" name="Rektangel 9"/>
          <p:cNvSpPr/>
          <p:nvPr userDrawn="1"/>
        </p:nvSpPr>
        <p:spPr>
          <a:xfrm>
            <a:off x="1773767" y="1028734"/>
            <a:ext cx="8644467" cy="4665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cxnSp>
        <p:nvCxnSpPr>
          <p:cNvPr id="13" name="Rak 12"/>
          <p:cNvCxnSpPr/>
          <p:nvPr userDrawn="1"/>
        </p:nvCxnSpPr>
        <p:spPr>
          <a:xfrm>
            <a:off x="3704167" y="2948947"/>
            <a:ext cx="4783667" cy="0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ubrik 1"/>
          <p:cNvSpPr>
            <a:spLocks noGrp="1"/>
          </p:cNvSpPr>
          <p:nvPr>
            <p:ph type="ctrTitle" hasCustomPrompt="1"/>
          </p:nvPr>
        </p:nvSpPr>
        <p:spPr>
          <a:xfrm>
            <a:off x="2259525" y="1532468"/>
            <a:ext cx="7639083" cy="1347489"/>
          </a:xfrm>
        </p:spPr>
        <p:txBody>
          <a:bodyPr wrap="square" anchor="b">
            <a:normAutofit/>
          </a:bodyPr>
          <a:lstStyle>
            <a:lvl1pPr algn="ctr">
              <a:defRPr sz="5867" b="1">
                <a:latin typeface="Helvetica"/>
                <a:cs typeface="Helvetica"/>
              </a:defRPr>
            </a:lvl1pPr>
          </a:lstStyle>
          <a:p>
            <a:r>
              <a:rPr lang="sv-SE"/>
              <a:t>Tack!</a:t>
            </a:r>
          </a:p>
        </p:txBody>
      </p:sp>
      <p:sp>
        <p:nvSpPr>
          <p:cNvPr id="20" name="Platshållare för text 7"/>
          <p:cNvSpPr>
            <a:spLocks noGrp="1"/>
          </p:cNvSpPr>
          <p:nvPr>
            <p:ph type="body" sz="quarter" idx="10" hasCustomPrompt="1"/>
          </p:nvPr>
        </p:nvSpPr>
        <p:spPr>
          <a:xfrm>
            <a:off x="4464051" y="3332990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1" name="Platshållare för text 7"/>
          <p:cNvSpPr>
            <a:spLocks noGrp="1"/>
          </p:cNvSpPr>
          <p:nvPr>
            <p:ph type="body" sz="quarter" idx="11" hasCustomPrompt="1"/>
          </p:nvPr>
        </p:nvSpPr>
        <p:spPr>
          <a:xfrm>
            <a:off x="4464051" y="3717522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  <p:sp>
        <p:nvSpPr>
          <p:cNvPr id="9" name="textruta 8">
            <a:extLst>
              <a:ext uri="{FF2B5EF4-FFF2-40B4-BE49-F238E27FC236}">
                <a16:creationId xmlns:a16="http://schemas.microsoft.com/office/drawing/2014/main" id="{0F8BF6D7-E4BF-4642-A4B2-32722F875F1B}"/>
              </a:ext>
            </a:extLst>
          </p:cNvPr>
          <p:cNvSpPr txBox="1"/>
          <p:nvPr userDrawn="1"/>
        </p:nvSpPr>
        <p:spPr>
          <a:xfrm>
            <a:off x="4871483" y="5441224"/>
            <a:ext cx="2449036" cy="36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© </a:t>
            </a:r>
            <a:r>
              <a:rPr lang="sv-SE" sz="1067" b="0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Mediamätning</a:t>
            </a: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 i Skandinavien AB  | </a:t>
            </a:r>
            <a:r>
              <a:rPr lang="sv-SE" sz="1067" b="1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mms.se</a:t>
            </a:r>
            <a:endParaRPr lang="sv-SE" sz="1067" b="1" i="0" u="none" strike="noStrike" kern="1200" baseline="30000">
              <a:solidFill>
                <a:srgbClr val="094F91"/>
              </a:solidFill>
              <a:latin typeface="Helvetica Light"/>
              <a:ea typeface="+mn-ea"/>
              <a:cs typeface="Helvetica Light"/>
            </a:endParaRPr>
          </a:p>
          <a:p>
            <a:endParaRPr lang="sv-SE" sz="1067" b="0" i="0">
              <a:solidFill>
                <a:srgbClr val="094F91"/>
              </a:solidFill>
              <a:latin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193898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AF1DFABC-82A2-4806-A825-FA73F33BBC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1129276" y="3621021"/>
            <a:ext cx="9933449" cy="2688299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cxnSp>
        <p:nvCxnSpPr>
          <p:cNvPr id="17" name="Rak 16"/>
          <p:cNvCxnSpPr/>
          <p:nvPr userDrawn="1"/>
        </p:nvCxnSpPr>
        <p:spPr>
          <a:xfrm>
            <a:off x="3455707" y="4869160"/>
            <a:ext cx="5280587" cy="0"/>
          </a:xfrm>
          <a:prstGeom prst="line">
            <a:avLst/>
          </a:prstGeom>
          <a:ln w="76200" cmpd="sng">
            <a:solidFill>
              <a:srgbClr val="006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ubrik 9"/>
          <p:cNvSpPr>
            <a:spLocks noGrp="1"/>
          </p:cNvSpPr>
          <p:nvPr>
            <p:ph type="title"/>
          </p:nvPr>
        </p:nvSpPr>
        <p:spPr>
          <a:xfrm>
            <a:off x="2023533" y="3627491"/>
            <a:ext cx="8104915" cy="1206975"/>
          </a:xfrm>
        </p:spPr>
        <p:txBody>
          <a:bodyPr wrap="square" anchor="b">
            <a:normAutofit/>
          </a:bodyPr>
          <a:lstStyle>
            <a:lvl1pPr marL="0" indent="0" algn="ctr">
              <a:tabLst>
                <a:tab pos="3826838" algn="l"/>
                <a:tab pos="4188779" algn="l"/>
              </a:tabLst>
              <a:defRPr sz="4267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9" name="Platshållare för text 11"/>
          <p:cNvSpPr>
            <a:spLocks noGrp="1"/>
          </p:cNvSpPr>
          <p:nvPr>
            <p:ph type="body" sz="quarter" idx="10" hasCustomPrompt="1"/>
          </p:nvPr>
        </p:nvSpPr>
        <p:spPr>
          <a:xfrm>
            <a:off x="3166533" y="4936067"/>
            <a:ext cx="5809192" cy="509157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pPr lvl="0"/>
            <a:r>
              <a:rPr lang="sv-SE"/>
              <a:t>- Underrubrik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7E38C6DD-7125-4E48-9FD3-F0CA573392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403" y="5910942"/>
            <a:ext cx="942691" cy="23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55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mn-e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3806A203-A561-4B0D-A281-C5699D9B8A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3579796" y="1030056"/>
            <a:ext cx="5032408" cy="466513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sp>
        <p:nvSpPr>
          <p:cNvPr id="21" name="textruta 20"/>
          <p:cNvSpPr txBox="1"/>
          <p:nvPr userDrawn="1"/>
        </p:nvSpPr>
        <p:spPr>
          <a:xfrm>
            <a:off x="4895103" y="5441224"/>
            <a:ext cx="2449036" cy="36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© </a:t>
            </a:r>
            <a:r>
              <a:rPr lang="sv-SE" sz="1067" b="0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Mediamätning</a:t>
            </a: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 i Skandinavien AB  | </a:t>
            </a:r>
            <a:r>
              <a:rPr lang="sv-SE" sz="1067" b="1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mms.se</a:t>
            </a:r>
            <a:endParaRPr lang="sv-SE" sz="1067" b="1" i="0" u="none" strike="noStrike" kern="1200" baseline="30000">
              <a:solidFill>
                <a:srgbClr val="094F91"/>
              </a:solidFill>
              <a:latin typeface="Helvetica Light"/>
              <a:ea typeface="+mn-ea"/>
              <a:cs typeface="Helvetica Light"/>
            </a:endParaRPr>
          </a:p>
          <a:p>
            <a:endParaRPr lang="sv-SE" sz="1067" b="0" i="0">
              <a:solidFill>
                <a:srgbClr val="094F91"/>
              </a:solidFill>
              <a:latin typeface="Helvetica Light"/>
              <a:cs typeface="Helvetica Light"/>
            </a:endParaRPr>
          </a:p>
        </p:txBody>
      </p:sp>
      <p:sp>
        <p:nvSpPr>
          <p:cNvPr id="13" name="Platshållare för text 7"/>
          <p:cNvSpPr>
            <a:spLocks noGrp="1"/>
          </p:cNvSpPr>
          <p:nvPr>
            <p:ph type="body" sz="quarter" idx="10" hasCustomPrompt="1"/>
          </p:nvPr>
        </p:nvSpPr>
        <p:spPr>
          <a:xfrm>
            <a:off x="4464051" y="1508788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14" name="Platshållare för text 7"/>
          <p:cNvSpPr>
            <a:spLocks noGrp="1"/>
          </p:cNvSpPr>
          <p:nvPr>
            <p:ph type="body" sz="quarter" idx="11" hasCustomPrompt="1"/>
          </p:nvPr>
        </p:nvSpPr>
        <p:spPr>
          <a:xfrm>
            <a:off x="4464051" y="1893321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sp>
        <p:nvSpPr>
          <p:cNvPr id="20" name="Platshållare för text 7"/>
          <p:cNvSpPr>
            <a:spLocks noGrp="1"/>
          </p:cNvSpPr>
          <p:nvPr>
            <p:ph type="body" sz="quarter" idx="16" hasCustomPrompt="1"/>
          </p:nvPr>
        </p:nvSpPr>
        <p:spPr>
          <a:xfrm>
            <a:off x="4464051" y="2371467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3" name="Platshållare för text 7"/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2755999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sp>
        <p:nvSpPr>
          <p:cNvPr id="24" name="Platshållare för text 7"/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3250157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5" name="Platshållare för text 7"/>
          <p:cNvSpPr>
            <a:spLocks noGrp="1"/>
          </p:cNvSpPr>
          <p:nvPr>
            <p:ph type="body" sz="quarter" idx="19" hasCustomPrompt="1"/>
          </p:nvPr>
        </p:nvSpPr>
        <p:spPr>
          <a:xfrm>
            <a:off x="4464051" y="3634690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011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BC9BC075-9DD0-4A92-9128-E508746CD6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6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1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4" name="Platshållare för innehåll 5"/>
          <p:cNvSpPr>
            <a:spLocks noGrp="1"/>
          </p:cNvSpPr>
          <p:nvPr>
            <p:ph sz="quarter" idx="10"/>
          </p:nvPr>
        </p:nvSpPr>
        <p:spPr>
          <a:xfrm>
            <a:off x="804333" y="1896533"/>
            <a:ext cx="10560000" cy="4080000"/>
          </a:xfrm>
        </p:spPr>
        <p:txBody>
          <a:bodyPr lIns="0" tIns="108000">
            <a:normAutofit/>
          </a:bodyPr>
          <a:lstStyle>
            <a:lvl1pPr>
              <a:defRPr sz="1867"/>
            </a:lvl1pPr>
            <a:lvl2pPr marL="609585" indent="0">
              <a:buFontTx/>
              <a:buNone/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825323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BFFFEC3B-9739-4D4A-9584-79140B94C6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7" name="Rak 16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9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0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1" name="Platshållare för diagram 8"/>
          <p:cNvSpPr>
            <a:spLocks noGrp="1"/>
          </p:cNvSpPr>
          <p:nvPr>
            <p:ph type="chart" sz="quarter" idx="13"/>
          </p:nvPr>
        </p:nvSpPr>
        <p:spPr>
          <a:xfrm>
            <a:off x="815413" y="1904205"/>
            <a:ext cx="10560000" cy="4080000"/>
          </a:xfrm>
        </p:spPr>
        <p:txBody>
          <a:bodyPr lIns="0"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48009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peldiagram tr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838FBE95-3F1C-443D-85AD-E40570D05C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8" name="Rak 17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0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0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1" name="Platshållare för tabell 9"/>
          <p:cNvSpPr>
            <a:spLocks noGrp="1"/>
          </p:cNvSpPr>
          <p:nvPr>
            <p:ph type="tbl" sz="quarter" idx="10"/>
          </p:nvPr>
        </p:nvSpPr>
        <p:spPr>
          <a:xfrm>
            <a:off x="815413" y="1905000"/>
            <a:ext cx="10560000" cy="4080000"/>
          </a:xfrm>
          <a:solidFill>
            <a:schemeClr val="bg1"/>
          </a:solidFill>
          <a:ln>
            <a:noFill/>
          </a:ln>
        </p:spPr>
        <p:txBody>
          <a:bodyPr lIns="0"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944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FB9F1FE-7300-F93A-CF5C-DCBFA98C1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3137CCF-9211-481D-B154-1DA50EE3E0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F686FA7-ED2E-BE84-1028-DD4D475BC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36BD02B-9580-7235-F549-F9EC34302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5B4F932-9AFE-D41C-D2CB-5E1A262A8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56947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 + cirkel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5FDF24A1-EE3B-4183-BA4E-3642EB846B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0" name="Rektangel 9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1" name="Rak 20"/>
          <p:cNvCxnSpPr/>
          <p:nvPr userDrawn="1"/>
        </p:nvCxnSpPr>
        <p:spPr>
          <a:xfrm>
            <a:off x="804235" y="1844577"/>
            <a:ext cx="5833632" cy="6801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ubrik 1"/>
          <p:cNvSpPr>
            <a:spLocks noGrp="1"/>
          </p:cNvSpPr>
          <p:nvPr>
            <p:ph type="title" hasCustomPrompt="1"/>
          </p:nvPr>
        </p:nvSpPr>
        <p:spPr>
          <a:xfrm>
            <a:off x="804334" y="1085299"/>
            <a:ext cx="6059877" cy="711680"/>
          </a:xfrm>
        </p:spPr>
        <p:txBody>
          <a:bodyPr wrap="square" lIns="0" anchor="b">
            <a:normAutofit/>
          </a:bodyPr>
          <a:lstStyle>
            <a:lvl1pPr algn="l">
              <a:defRPr sz="5333" b="1"/>
            </a:lvl1pPr>
          </a:lstStyle>
          <a:p>
            <a:r>
              <a:rPr lang="sv-SE"/>
              <a:t>Skriv kort rubrik</a:t>
            </a:r>
          </a:p>
        </p:txBody>
      </p:sp>
      <p:sp>
        <p:nvSpPr>
          <p:cNvPr id="25" name="Platshållare för diagram 6"/>
          <p:cNvSpPr>
            <a:spLocks noGrp="1"/>
          </p:cNvSpPr>
          <p:nvPr>
            <p:ph type="chart" sz="quarter" idx="13"/>
          </p:nvPr>
        </p:nvSpPr>
        <p:spPr>
          <a:xfrm>
            <a:off x="7152117" y="651934"/>
            <a:ext cx="4416491" cy="549275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  <p:sp>
        <p:nvSpPr>
          <p:cNvPr id="12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3" name="Platshållare för innehåll 2"/>
          <p:cNvSpPr>
            <a:spLocks noGrp="1"/>
          </p:cNvSpPr>
          <p:nvPr>
            <p:ph idx="1"/>
          </p:nvPr>
        </p:nvSpPr>
        <p:spPr>
          <a:xfrm>
            <a:off x="807157" y="1905000"/>
            <a:ext cx="5822244" cy="4038600"/>
          </a:xfrm>
        </p:spPr>
        <p:txBody>
          <a:bodyPr lIns="0"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16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6" y="701246"/>
            <a:ext cx="6062232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</p:spTree>
    <p:extLst>
      <p:ext uri="{BB962C8B-B14F-4D97-AF65-F5344CB8AC3E}">
        <p14:creationId xmlns:p14="http://schemas.microsoft.com/office/powerpoint/2010/main" val="178235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ämförels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9726FED9-1A0B-406B-B63F-8A96785F48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8" name="Rektangel 17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0" name="Rak 19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2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3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26" name="Platshållare för text 13"/>
          <p:cNvSpPr>
            <a:spLocks noGrp="1"/>
          </p:cNvSpPr>
          <p:nvPr>
            <p:ph type="body" sz="quarter" idx="14" hasCustomPrompt="1"/>
          </p:nvPr>
        </p:nvSpPr>
        <p:spPr>
          <a:xfrm>
            <a:off x="804333" y="1904337"/>
            <a:ext cx="4915133" cy="384040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27" name="Platshållare för innehåll 4"/>
          <p:cNvSpPr>
            <a:spLocks noGrp="1"/>
          </p:cNvSpPr>
          <p:nvPr>
            <p:ph sz="quarter" idx="18"/>
          </p:nvPr>
        </p:nvSpPr>
        <p:spPr>
          <a:xfrm>
            <a:off x="804334" y="2314123"/>
            <a:ext cx="4914801" cy="3680277"/>
          </a:xfrm>
        </p:spPr>
        <p:txBody>
          <a:bodyPr lIns="0"/>
          <a:lstStyle>
            <a:lvl1pPr>
              <a:defRPr sz="1467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28" name="Platshållare för text 13"/>
          <p:cNvSpPr>
            <a:spLocks noGrp="1"/>
          </p:cNvSpPr>
          <p:nvPr>
            <p:ph type="body" sz="quarter" idx="19" hasCustomPrompt="1"/>
          </p:nvPr>
        </p:nvSpPr>
        <p:spPr>
          <a:xfrm>
            <a:off x="6121401" y="1904337"/>
            <a:ext cx="4889831" cy="384040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30" name="Platshållare för innehåll 4"/>
          <p:cNvSpPr>
            <a:spLocks noGrp="1"/>
          </p:cNvSpPr>
          <p:nvPr>
            <p:ph sz="quarter" idx="20"/>
          </p:nvPr>
        </p:nvSpPr>
        <p:spPr>
          <a:xfrm>
            <a:off x="6121401" y="2314123"/>
            <a:ext cx="4914801" cy="3680277"/>
          </a:xfrm>
        </p:spPr>
        <p:txBody>
          <a:bodyPr lIns="0"/>
          <a:lstStyle>
            <a:lvl1pPr>
              <a:defRPr sz="1467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880986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ämförelse. 4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AD8F025C-0181-4F68-83F5-06F580680C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8" name="Rektangel 17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7" name="Platshållare för text 13"/>
          <p:cNvSpPr>
            <a:spLocks noGrp="1"/>
          </p:cNvSpPr>
          <p:nvPr>
            <p:ph type="body" sz="quarter" idx="14" hasCustomPrompt="1"/>
          </p:nvPr>
        </p:nvSpPr>
        <p:spPr>
          <a:xfrm>
            <a:off x="821267" y="1904338"/>
            <a:ext cx="5076000" cy="390129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28" name="Platshållare för text 15"/>
          <p:cNvSpPr>
            <a:spLocks noGrp="1"/>
          </p:cNvSpPr>
          <p:nvPr>
            <p:ph type="body" sz="quarter" idx="15" hasCustomPrompt="1"/>
          </p:nvPr>
        </p:nvSpPr>
        <p:spPr>
          <a:xfrm>
            <a:off x="821009" y="2288381"/>
            <a:ext cx="5082971" cy="1335352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29" name="Platshållare för text 13"/>
          <p:cNvSpPr>
            <a:spLocks noGrp="1"/>
          </p:cNvSpPr>
          <p:nvPr>
            <p:ph type="body" sz="quarter" idx="16" hasCustomPrompt="1"/>
          </p:nvPr>
        </p:nvSpPr>
        <p:spPr>
          <a:xfrm>
            <a:off x="6192011" y="1901074"/>
            <a:ext cx="5088565" cy="384927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30" name="Platshållare för text 15"/>
          <p:cNvSpPr>
            <a:spLocks noGrp="1"/>
          </p:cNvSpPr>
          <p:nvPr>
            <p:ph type="body" sz="quarter" idx="17" hasCustomPrompt="1"/>
          </p:nvPr>
        </p:nvSpPr>
        <p:spPr>
          <a:xfrm>
            <a:off x="6192012" y="2285117"/>
            <a:ext cx="5095417" cy="1338616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43" name="Platshållare för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821268" y="3621242"/>
            <a:ext cx="5076000" cy="400425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44" name="Platshållare för text 15"/>
          <p:cNvSpPr>
            <a:spLocks noGrp="1"/>
          </p:cNvSpPr>
          <p:nvPr>
            <p:ph type="body" sz="quarter" idx="19" hasCustomPrompt="1"/>
          </p:nvPr>
        </p:nvSpPr>
        <p:spPr>
          <a:xfrm>
            <a:off x="821011" y="4005285"/>
            <a:ext cx="5082971" cy="1946783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45" name="Platshållare för text 13"/>
          <p:cNvSpPr>
            <a:spLocks noGrp="1"/>
          </p:cNvSpPr>
          <p:nvPr>
            <p:ph type="body" sz="quarter" idx="20" hasCustomPrompt="1"/>
          </p:nvPr>
        </p:nvSpPr>
        <p:spPr>
          <a:xfrm>
            <a:off x="6192012" y="3617978"/>
            <a:ext cx="5088565" cy="403689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46" name="Platshållare för text 15"/>
          <p:cNvSpPr>
            <a:spLocks noGrp="1"/>
          </p:cNvSpPr>
          <p:nvPr>
            <p:ph type="body" sz="quarter" idx="21" hasCustomPrompt="1"/>
          </p:nvPr>
        </p:nvSpPr>
        <p:spPr>
          <a:xfrm>
            <a:off x="6192013" y="4002021"/>
            <a:ext cx="5095417" cy="1951511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0" name="Rak 19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4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9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</p:spTree>
    <p:extLst>
      <p:ext uri="{BB962C8B-B14F-4D97-AF65-F5344CB8AC3E}">
        <p14:creationId xmlns:p14="http://schemas.microsoft.com/office/powerpoint/2010/main" val="13309873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70B5D3AF-90EF-4F6B-89DF-1AEF5660AA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1775520" y="1028734"/>
            <a:ext cx="8644467" cy="4665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sp>
        <p:nvSpPr>
          <p:cNvPr id="14" name="Rubrik 1"/>
          <p:cNvSpPr>
            <a:spLocks noGrp="1"/>
          </p:cNvSpPr>
          <p:nvPr>
            <p:ph type="ctrTitle" hasCustomPrompt="1"/>
          </p:nvPr>
        </p:nvSpPr>
        <p:spPr>
          <a:xfrm>
            <a:off x="2259525" y="1551121"/>
            <a:ext cx="7639083" cy="1328836"/>
          </a:xfrm>
        </p:spPr>
        <p:txBody>
          <a:bodyPr wrap="square" anchor="b">
            <a:noAutofit/>
          </a:bodyPr>
          <a:lstStyle>
            <a:lvl1pPr algn="ctr">
              <a:defRPr sz="5867" b="1">
                <a:latin typeface="Helvetica"/>
                <a:cs typeface="Helvetica"/>
              </a:defRPr>
            </a:lvl1pPr>
          </a:lstStyle>
          <a:p>
            <a:br>
              <a:rPr lang="sv-SE"/>
            </a:br>
            <a:endParaRPr lang="sv-SE"/>
          </a:p>
        </p:txBody>
      </p:sp>
      <p:cxnSp>
        <p:nvCxnSpPr>
          <p:cNvPr id="17" name="Rak 16"/>
          <p:cNvCxnSpPr/>
          <p:nvPr userDrawn="1"/>
        </p:nvCxnSpPr>
        <p:spPr>
          <a:xfrm>
            <a:off x="3704167" y="2948947"/>
            <a:ext cx="4783667" cy="0"/>
          </a:xfrm>
          <a:prstGeom prst="line">
            <a:avLst/>
          </a:prstGeom>
          <a:ln w="76200" cmpd="sng">
            <a:solidFill>
              <a:srgbClr val="006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latshållare för datum 3"/>
          <p:cNvSpPr>
            <a:spLocks noGrp="1"/>
          </p:cNvSpPr>
          <p:nvPr>
            <p:ph type="dt" sz="half" idx="10"/>
          </p:nvPr>
        </p:nvSpPr>
        <p:spPr>
          <a:xfrm>
            <a:off x="4673600" y="3044958"/>
            <a:ext cx="2844800" cy="366183"/>
          </a:xfrm>
          <a:prstGeom prst="rect">
            <a:avLst/>
          </a:prstGeom>
        </p:spPr>
        <p:txBody>
          <a:bodyPr/>
          <a:lstStyle>
            <a:lvl1pPr algn="ctr">
              <a:defRPr sz="1600" b="0" i="0">
                <a:latin typeface="Helvetica Light"/>
                <a:cs typeface="Helvetica Light"/>
              </a:defRPr>
            </a:lvl1pPr>
          </a:lstStyle>
          <a:p>
            <a:fld id="{81FAA13E-E8B5-EE45-91E9-BF4CBFC7BADD}" type="datetime3">
              <a:rPr lang="sv-SE" smtClean="0"/>
              <a:t>25-08-27</a:t>
            </a:fld>
            <a:endParaRPr lang="mr-IN"/>
          </a:p>
        </p:txBody>
      </p:sp>
      <p:sp>
        <p:nvSpPr>
          <p:cNvPr id="19" name="textruta 18"/>
          <p:cNvSpPr txBox="1"/>
          <p:nvPr userDrawn="1"/>
        </p:nvSpPr>
        <p:spPr>
          <a:xfrm>
            <a:off x="4871483" y="5441224"/>
            <a:ext cx="2449036" cy="36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© </a:t>
            </a:r>
            <a:r>
              <a:rPr lang="sv-SE" sz="1067" b="0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Mediamätning</a:t>
            </a: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 i Skandinavien AB  | </a:t>
            </a:r>
            <a:r>
              <a:rPr lang="sv-SE" sz="1067" b="1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mms.se</a:t>
            </a:r>
            <a:endParaRPr lang="sv-SE" sz="1067" b="1" i="0" u="none" strike="noStrike" kern="1200" baseline="30000">
              <a:solidFill>
                <a:srgbClr val="094F91"/>
              </a:solidFill>
              <a:latin typeface="Helvetica Light"/>
              <a:ea typeface="+mn-ea"/>
              <a:cs typeface="Helvetica Light"/>
            </a:endParaRPr>
          </a:p>
          <a:p>
            <a:endParaRPr lang="sv-SE" sz="1067" b="0" i="0">
              <a:solidFill>
                <a:srgbClr val="094F91"/>
              </a:solidFill>
              <a:latin typeface="Helvetica Light"/>
              <a:cs typeface="Helvetica Light"/>
            </a:endParaRPr>
          </a:p>
        </p:txBody>
      </p:sp>
      <p:pic>
        <p:nvPicPr>
          <p:cNvPr id="21" name="Bildobjekt 20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745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c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F93609EE-A492-43D8-BF5E-6C489610A4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0" name="Rektangel 9"/>
          <p:cNvSpPr/>
          <p:nvPr userDrawn="1"/>
        </p:nvSpPr>
        <p:spPr>
          <a:xfrm>
            <a:off x="1773767" y="1028734"/>
            <a:ext cx="8644467" cy="466513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cxnSp>
        <p:nvCxnSpPr>
          <p:cNvPr id="13" name="Rak 12"/>
          <p:cNvCxnSpPr/>
          <p:nvPr userDrawn="1"/>
        </p:nvCxnSpPr>
        <p:spPr>
          <a:xfrm>
            <a:off x="3704167" y="2948947"/>
            <a:ext cx="4783667" cy="0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ubrik 1"/>
          <p:cNvSpPr>
            <a:spLocks noGrp="1"/>
          </p:cNvSpPr>
          <p:nvPr>
            <p:ph type="ctrTitle"/>
          </p:nvPr>
        </p:nvSpPr>
        <p:spPr>
          <a:xfrm>
            <a:off x="2259525" y="1532468"/>
            <a:ext cx="7639083" cy="1347489"/>
          </a:xfrm>
        </p:spPr>
        <p:txBody>
          <a:bodyPr wrap="square" anchor="b">
            <a:normAutofit/>
          </a:bodyPr>
          <a:lstStyle>
            <a:lvl1pPr algn="ctr">
              <a:defRPr sz="5867" b="1">
                <a:latin typeface="Helvetica"/>
                <a:cs typeface="Helvetica"/>
              </a:defRPr>
            </a:lvl1pPr>
          </a:lstStyle>
          <a:p>
            <a:endParaRPr lang="sv-SE"/>
          </a:p>
        </p:txBody>
      </p:sp>
      <p:sp>
        <p:nvSpPr>
          <p:cNvPr id="20" name="Platshållare för text 7"/>
          <p:cNvSpPr>
            <a:spLocks noGrp="1"/>
          </p:cNvSpPr>
          <p:nvPr>
            <p:ph type="body" sz="quarter" idx="10" hasCustomPrompt="1"/>
          </p:nvPr>
        </p:nvSpPr>
        <p:spPr>
          <a:xfrm>
            <a:off x="4464051" y="3332990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1" name="Platshållare för text 7"/>
          <p:cNvSpPr>
            <a:spLocks noGrp="1"/>
          </p:cNvSpPr>
          <p:nvPr>
            <p:ph type="body" sz="quarter" idx="11" hasCustomPrompt="1"/>
          </p:nvPr>
        </p:nvSpPr>
        <p:spPr>
          <a:xfrm>
            <a:off x="4464051" y="3717522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pic>
        <p:nvPicPr>
          <p:cNvPr id="23" name="Bildobjekt 22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8039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>
            <a:extLst>
              <a:ext uri="{FF2B5EF4-FFF2-40B4-BE49-F238E27FC236}">
                <a16:creationId xmlns:a16="http://schemas.microsoft.com/office/drawing/2014/main" id="{B99EBD68-ABD7-49D8-B025-EDD53278B2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1129276" y="3621021"/>
            <a:ext cx="9933449" cy="2688299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cxnSp>
        <p:nvCxnSpPr>
          <p:cNvPr id="17" name="Rak 16"/>
          <p:cNvCxnSpPr/>
          <p:nvPr userDrawn="1"/>
        </p:nvCxnSpPr>
        <p:spPr>
          <a:xfrm>
            <a:off x="3455707" y="4869160"/>
            <a:ext cx="5280587" cy="0"/>
          </a:xfrm>
          <a:prstGeom prst="line">
            <a:avLst/>
          </a:prstGeom>
          <a:ln w="76200" cmpd="sng">
            <a:solidFill>
              <a:srgbClr val="0065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ubrik 9"/>
          <p:cNvSpPr>
            <a:spLocks noGrp="1"/>
          </p:cNvSpPr>
          <p:nvPr>
            <p:ph type="title"/>
          </p:nvPr>
        </p:nvSpPr>
        <p:spPr>
          <a:xfrm>
            <a:off x="2023533" y="3627491"/>
            <a:ext cx="8104915" cy="1206975"/>
          </a:xfrm>
        </p:spPr>
        <p:txBody>
          <a:bodyPr wrap="square" anchor="b">
            <a:normAutofit/>
          </a:bodyPr>
          <a:lstStyle>
            <a:lvl1pPr marL="0" indent="0" algn="ctr">
              <a:tabLst>
                <a:tab pos="3826838" algn="l"/>
                <a:tab pos="4188779" algn="l"/>
              </a:tabLst>
              <a:defRPr sz="4267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9" name="Platshållare för text 11"/>
          <p:cNvSpPr>
            <a:spLocks noGrp="1"/>
          </p:cNvSpPr>
          <p:nvPr>
            <p:ph type="body" sz="quarter" idx="10" hasCustomPrompt="1"/>
          </p:nvPr>
        </p:nvSpPr>
        <p:spPr>
          <a:xfrm>
            <a:off x="3166533" y="4936067"/>
            <a:ext cx="5809192" cy="509157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None/>
              <a:defRPr/>
            </a:lvl1pPr>
          </a:lstStyle>
          <a:p>
            <a:pPr lvl="0"/>
            <a:r>
              <a:rPr lang="sv-SE"/>
              <a:t>- Underrubrik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BD23F45F-A3B8-4F34-9525-E3D59BFB5C2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403" y="5918807"/>
            <a:ext cx="942691" cy="23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057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mn-ep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objekt 16">
            <a:extLst>
              <a:ext uri="{FF2B5EF4-FFF2-40B4-BE49-F238E27FC236}">
                <a16:creationId xmlns:a16="http://schemas.microsoft.com/office/drawing/2014/main" id="{BDC53EB6-1CF5-45F8-853A-2AE351FAE3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2" name="Rektangel 11"/>
          <p:cNvSpPr/>
          <p:nvPr userDrawn="1"/>
        </p:nvSpPr>
        <p:spPr>
          <a:xfrm>
            <a:off x="3579796" y="1030056"/>
            <a:ext cx="5032408" cy="466513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400">
                <a:latin typeface="Helvetica"/>
                <a:cs typeface="Helvetica"/>
              </a:rPr>
              <a:t> </a:t>
            </a:r>
          </a:p>
        </p:txBody>
      </p:sp>
      <p:sp>
        <p:nvSpPr>
          <p:cNvPr id="21" name="textruta 20"/>
          <p:cNvSpPr txBox="1"/>
          <p:nvPr userDrawn="1"/>
        </p:nvSpPr>
        <p:spPr>
          <a:xfrm>
            <a:off x="4895103" y="5441224"/>
            <a:ext cx="2449036" cy="366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© </a:t>
            </a:r>
            <a:r>
              <a:rPr lang="sv-SE" sz="1067" b="0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Mediamätning</a:t>
            </a:r>
            <a:r>
              <a:rPr lang="sv-SE" sz="1067" b="0" i="0" u="none" strike="noStrike" kern="1200" baseline="30000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 i Skandinavien AB  | </a:t>
            </a:r>
            <a:r>
              <a:rPr lang="sv-SE" sz="1067" b="1" i="0" u="none" strike="noStrike" kern="1200" baseline="30000" err="1">
                <a:solidFill>
                  <a:srgbClr val="094F91"/>
                </a:solidFill>
                <a:latin typeface="Helvetica Light"/>
                <a:ea typeface="+mn-ea"/>
                <a:cs typeface="Helvetica Light"/>
              </a:rPr>
              <a:t>mms.se</a:t>
            </a:r>
            <a:endParaRPr lang="sv-SE" sz="1067" b="1" i="0" u="none" strike="noStrike" kern="1200" baseline="30000">
              <a:solidFill>
                <a:srgbClr val="094F91"/>
              </a:solidFill>
              <a:latin typeface="Helvetica Light"/>
              <a:ea typeface="+mn-ea"/>
              <a:cs typeface="Helvetica Light"/>
            </a:endParaRPr>
          </a:p>
          <a:p>
            <a:endParaRPr lang="sv-SE" sz="1067" b="0" i="0">
              <a:solidFill>
                <a:srgbClr val="094F91"/>
              </a:solidFill>
              <a:latin typeface="Helvetica Light"/>
              <a:cs typeface="Helvetica Light"/>
            </a:endParaRPr>
          </a:p>
        </p:txBody>
      </p:sp>
      <p:sp>
        <p:nvSpPr>
          <p:cNvPr id="13" name="Platshållare för text 7"/>
          <p:cNvSpPr>
            <a:spLocks noGrp="1"/>
          </p:cNvSpPr>
          <p:nvPr>
            <p:ph type="body" sz="quarter" idx="10" hasCustomPrompt="1"/>
          </p:nvPr>
        </p:nvSpPr>
        <p:spPr>
          <a:xfrm>
            <a:off x="4464051" y="1508788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14" name="Platshållare för text 7"/>
          <p:cNvSpPr>
            <a:spLocks noGrp="1"/>
          </p:cNvSpPr>
          <p:nvPr>
            <p:ph type="body" sz="quarter" idx="11" hasCustomPrompt="1"/>
          </p:nvPr>
        </p:nvSpPr>
        <p:spPr>
          <a:xfrm>
            <a:off x="4464051" y="1893321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sp>
        <p:nvSpPr>
          <p:cNvPr id="20" name="Platshållare för text 7"/>
          <p:cNvSpPr>
            <a:spLocks noGrp="1"/>
          </p:cNvSpPr>
          <p:nvPr>
            <p:ph type="body" sz="quarter" idx="16" hasCustomPrompt="1"/>
          </p:nvPr>
        </p:nvSpPr>
        <p:spPr>
          <a:xfrm>
            <a:off x="4464051" y="2371467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3" name="Platshållare för text 7"/>
          <p:cNvSpPr>
            <a:spLocks noGrp="1"/>
          </p:cNvSpPr>
          <p:nvPr>
            <p:ph type="body" sz="quarter" idx="17" hasCustomPrompt="1"/>
          </p:nvPr>
        </p:nvSpPr>
        <p:spPr>
          <a:xfrm>
            <a:off x="4464051" y="2755999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sp>
        <p:nvSpPr>
          <p:cNvPr id="24" name="Platshållare för text 7"/>
          <p:cNvSpPr>
            <a:spLocks noGrp="1"/>
          </p:cNvSpPr>
          <p:nvPr>
            <p:ph type="body" sz="quarter" idx="18" hasCustomPrompt="1"/>
          </p:nvPr>
        </p:nvSpPr>
        <p:spPr>
          <a:xfrm>
            <a:off x="4464051" y="3250157"/>
            <a:ext cx="3263900" cy="384533"/>
          </a:xfrm>
        </p:spPr>
        <p:txBody>
          <a:bodyPr/>
          <a:lstStyle>
            <a:lvl1pPr marL="0" indent="0" algn="ctr">
              <a:buNone/>
              <a:defRPr b="1" i="0">
                <a:latin typeface="Helvetica"/>
                <a:cs typeface="Helvetica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Förnamn Efternamn</a:t>
            </a:r>
          </a:p>
        </p:txBody>
      </p:sp>
      <p:sp>
        <p:nvSpPr>
          <p:cNvPr id="25" name="Platshållare för text 7"/>
          <p:cNvSpPr>
            <a:spLocks noGrp="1"/>
          </p:cNvSpPr>
          <p:nvPr>
            <p:ph type="body" sz="quarter" idx="19" hasCustomPrompt="1"/>
          </p:nvPr>
        </p:nvSpPr>
        <p:spPr>
          <a:xfrm>
            <a:off x="4464051" y="3634690"/>
            <a:ext cx="3263900" cy="261847"/>
          </a:xfrm>
        </p:spPr>
        <p:txBody>
          <a:bodyPr>
            <a:normAutofit/>
          </a:bodyPr>
          <a:lstStyle>
            <a:lvl1pPr marL="0" indent="0" algn="ctr">
              <a:lnSpc>
                <a:spcPct val="70000"/>
              </a:lnSpc>
              <a:buNone/>
              <a:defRPr sz="1867" b="0" i="0">
                <a:latin typeface="Helvetica Light"/>
                <a:cs typeface="Helvetica Light"/>
              </a:defRPr>
            </a:lvl1pPr>
            <a:lvl4pPr marL="1828754" indent="0">
              <a:buNone/>
              <a:defRPr/>
            </a:lvl4pPr>
          </a:lstStyle>
          <a:p>
            <a:pPr lvl="0"/>
            <a:r>
              <a:rPr lang="sv-SE"/>
              <a:t>E-post</a:t>
            </a:r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872" y="4861722"/>
            <a:ext cx="2126256" cy="52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6586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objekt 9">
            <a:extLst>
              <a:ext uri="{FF2B5EF4-FFF2-40B4-BE49-F238E27FC236}">
                <a16:creationId xmlns:a16="http://schemas.microsoft.com/office/drawing/2014/main" id="{1AB7C41F-AE19-4B35-8B76-A2FEF55AD7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2" name="Rak 11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6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1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4" name="Platshållare för innehåll 5"/>
          <p:cNvSpPr>
            <a:spLocks noGrp="1"/>
          </p:cNvSpPr>
          <p:nvPr>
            <p:ph sz="quarter" idx="10"/>
          </p:nvPr>
        </p:nvSpPr>
        <p:spPr>
          <a:xfrm>
            <a:off x="804333" y="1896533"/>
            <a:ext cx="10560000" cy="4080000"/>
          </a:xfrm>
        </p:spPr>
        <p:txBody>
          <a:bodyPr lIns="0" tIns="108000">
            <a:normAutofit/>
          </a:bodyPr>
          <a:lstStyle>
            <a:lvl1pPr>
              <a:defRPr sz="1867"/>
            </a:lvl1pPr>
            <a:lvl2pPr marL="609585" indent="0">
              <a:buFontTx/>
              <a:buNone/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2441250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1">
            <a:extLst>
              <a:ext uri="{FF2B5EF4-FFF2-40B4-BE49-F238E27FC236}">
                <a16:creationId xmlns:a16="http://schemas.microsoft.com/office/drawing/2014/main" id="{75751F6F-CE7C-4B13-A46F-B2E6471190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7" name="Rak 16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9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0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1" name="Platshållare för diagram 8"/>
          <p:cNvSpPr>
            <a:spLocks noGrp="1"/>
          </p:cNvSpPr>
          <p:nvPr>
            <p:ph type="chart" sz="quarter" idx="13"/>
          </p:nvPr>
        </p:nvSpPr>
        <p:spPr>
          <a:xfrm>
            <a:off x="815413" y="1904205"/>
            <a:ext cx="10560000" cy="4080000"/>
          </a:xfrm>
        </p:spPr>
        <p:txBody>
          <a:bodyPr lIns="0"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959691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peldiagram tr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objekt 11">
            <a:extLst>
              <a:ext uri="{FF2B5EF4-FFF2-40B4-BE49-F238E27FC236}">
                <a16:creationId xmlns:a16="http://schemas.microsoft.com/office/drawing/2014/main" id="{0C5A3D7B-70A1-4B0E-A84E-49702FA197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8" name="Rak 17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0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0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1" name="Platshållare för tabell 9"/>
          <p:cNvSpPr>
            <a:spLocks noGrp="1"/>
          </p:cNvSpPr>
          <p:nvPr>
            <p:ph type="tbl" sz="quarter" idx="10"/>
          </p:nvPr>
        </p:nvSpPr>
        <p:spPr>
          <a:xfrm>
            <a:off x="815413" y="1905000"/>
            <a:ext cx="10560000" cy="4080000"/>
          </a:xfrm>
          <a:solidFill>
            <a:schemeClr val="bg1"/>
          </a:solidFill>
          <a:ln>
            <a:noFill/>
          </a:ln>
        </p:spPr>
        <p:txBody>
          <a:bodyPr lIns="0"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3138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F5859C7-3DA2-A477-BDDA-261D31348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0940181E-7E73-3BF0-B457-61F629665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5A97A56-DAFD-2DB1-8A85-E6D4D6ECF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866BA62-0C34-4506-6392-7452C33C4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6FB76F3-1E93-D7C0-6D9C-F7D92EE27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80066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Text + cirkel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objekt 14">
            <a:extLst>
              <a:ext uri="{FF2B5EF4-FFF2-40B4-BE49-F238E27FC236}">
                <a16:creationId xmlns:a16="http://schemas.microsoft.com/office/drawing/2014/main" id="{BA347077-C708-4BE9-9E1E-1D127BEC49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0" name="Rektangel 9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1" name="Rak 20"/>
          <p:cNvCxnSpPr/>
          <p:nvPr userDrawn="1"/>
        </p:nvCxnSpPr>
        <p:spPr>
          <a:xfrm>
            <a:off x="804235" y="1844577"/>
            <a:ext cx="5833632" cy="6801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ubrik 1"/>
          <p:cNvSpPr>
            <a:spLocks noGrp="1"/>
          </p:cNvSpPr>
          <p:nvPr>
            <p:ph type="title" hasCustomPrompt="1"/>
          </p:nvPr>
        </p:nvSpPr>
        <p:spPr>
          <a:xfrm>
            <a:off x="804334" y="1085299"/>
            <a:ext cx="6059877" cy="711680"/>
          </a:xfrm>
        </p:spPr>
        <p:txBody>
          <a:bodyPr wrap="square" lIns="0" anchor="b">
            <a:normAutofit/>
          </a:bodyPr>
          <a:lstStyle>
            <a:lvl1pPr algn="l">
              <a:defRPr sz="5333" b="1"/>
            </a:lvl1pPr>
          </a:lstStyle>
          <a:p>
            <a:r>
              <a:rPr lang="sv-SE"/>
              <a:t>Skriv kort rubrik</a:t>
            </a:r>
          </a:p>
        </p:txBody>
      </p:sp>
      <p:sp>
        <p:nvSpPr>
          <p:cNvPr id="25" name="Platshållare för diagram 6"/>
          <p:cNvSpPr>
            <a:spLocks noGrp="1"/>
          </p:cNvSpPr>
          <p:nvPr>
            <p:ph type="chart" sz="quarter" idx="13"/>
          </p:nvPr>
        </p:nvSpPr>
        <p:spPr>
          <a:xfrm>
            <a:off x="7152117" y="651934"/>
            <a:ext cx="4416491" cy="549275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sv-SE"/>
          </a:p>
        </p:txBody>
      </p:sp>
      <p:sp>
        <p:nvSpPr>
          <p:cNvPr id="12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3" name="Platshållare för innehåll 2"/>
          <p:cNvSpPr>
            <a:spLocks noGrp="1"/>
          </p:cNvSpPr>
          <p:nvPr>
            <p:ph idx="1"/>
          </p:nvPr>
        </p:nvSpPr>
        <p:spPr>
          <a:xfrm>
            <a:off x="807157" y="1905000"/>
            <a:ext cx="5822244" cy="4038600"/>
          </a:xfrm>
        </p:spPr>
        <p:txBody>
          <a:bodyPr lIns="0"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16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6" y="701246"/>
            <a:ext cx="6062232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</p:spTree>
    <p:extLst>
      <p:ext uri="{BB962C8B-B14F-4D97-AF65-F5344CB8AC3E}">
        <p14:creationId xmlns:p14="http://schemas.microsoft.com/office/powerpoint/2010/main" val="6797464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Jämförels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objekt 13">
            <a:extLst>
              <a:ext uri="{FF2B5EF4-FFF2-40B4-BE49-F238E27FC236}">
                <a16:creationId xmlns:a16="http://schemas.microsoft.com/office/drawing/2014/main" id="{89C8BFAC-31EC-49CE-A5C6-5D8EB92944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8" name="Rektangel 17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2" name="Bildobjekt 11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0" name="Rak 19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2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3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26" name="Platshållare för text 13"/>
          <p:cNvSpPr>
            <a:spLocks noGrp="1"/>
          </p:cNvSpPr>
          <p:nvPr>
            <p:ph type="body" sz="quarter" idx="14" hasCustomPrompt="1"/>
          </p:nvPr>
        </p:nvSpPr>
        <p:spPr>
          <a:xfrm>
            <a:off x="804333" y="1904337"/>
            <a:ext cx="4915133" cy="384040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27" name="Platshållare för innehåll 4"/>
          <p:cNvSpPr>
            <a:spLocks noGrp="1"/>
          </p:cNvSpPr>
          <p:nvPr>
            <p:ph sz="quarter" idx="18"/>
          </p:nvPr>
        </p:nvSpPr>
        <p:spPr>
          <a:xfrm>
            <a:off x="804334" y="2314123"/>
            <a:ext cx="4914801" cy="3680277"/>
          </a:xfrm>
        </p:spPr>
        <p:txBody>
          <a:bodyPr lIns="0"/>
          <a:lstStyle>
            <a:lvl1pPr>
              <a:defRPr sz="1467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28" name="Platshållare för text 13"/>
          <p:cNvSpPr>
            <a:spLocks noGrp="1"/>
          </p:cNvSpPr>
          <p:nvPr>
            <p:ph type="body" sz="quarter" idx="19" hasCustomPrompt="1"/>
          </p:nvPr>
        </p:nvSpPr>
        <p:spPr>
          <a:xfrm>
            <a:off x="6121401" y="1904337"/>
            <a:ext cx="4889831" cy="384040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30" name="Platshållare för innehåll 4"/>
          <p:cNvSpPr>
            <a:spLocks noGrp="1"/>
          </p:cNvSpPr>
          <p:nvPr>
            <p:ph sz="quarter" idx="20"/>
          </p:nvPr>
        </p:nvSpPr>
        <p:spPr>
          <a:xfrm>
            <a:off x="6121401" y="2314123"/>
            <a:ext cx="4914801" cy="3680277"/>
          </a:xfrm>
        </p:spPr>
        <p:txBody>
          <a:bodyPr lIns="0"/>
          <a:lstStyle>
            <a:lvl1pPr>
              <a:defRPr sz="1467"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575613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Jämförelse. 4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Bildobjekt 16">
            <a:extLst>
              <a:ext uri="{FF2B5EF4-FFF2-40B4-BE49-F238E27FC236}">
                <a16:creationId xmlns:a16="http://schemas.microsoft.com/office/drawing/2014/main" id="{231AF3ED-D727-42A4-8BFE-296FB48038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4" y="0"/>
            <a:ext cx="12191512" cy="6858000"/>
          </a:xfrm>
          <a:prstGeom prst="rect">
            <a:avLst/>
          </a:prstGeom>
        </p:spPr>
      </p:pic>
      <p:sp>
        <p:nvSpPr>
          <p:cNvPr id="18" name="Rektangel 17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27" name="Platshållare för text 13"/>
          <p:cNvSpPr>
            <a:spLocks noGrp="1"/>
          </p:cNvSpPr>
          <p:nvPr>
            <p:ph type="body" sz="quarter" idx="14" hasCustomPrompt="1"/>
          </p:nvPr>
        </p:nvSpPr>
        <p:spPr>
          <a:xfrm>
            <a:off x="821267" y="1904338"/>
            <a:ext cx="5076000" cy="390129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28" name="Platshållare för text 15"/>
          <p:cNvSpPr>
            <a:spLocks noGrp="1"/>
          </p:cNvSpPr>
          <p:nvPr>
            <p:ph type="body" sz="quarter" idx="15" hasCustomPrompt="1"/>
          </p:nvPr>
        </p:nvSpPr>
        <p:spPr>
          <a:xfrm>
            <a:off x="821009" y="2288381"/>
            <a:ext cx="5082971" cy="1335352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29" name="Platshållare för text 13"/>
          <p:cNvSpPr>
            <a:spLocks noGrp="1"/>
          </p:cNvSpPr>
          <p:nvPr>
            <p:ph type="body" sz="quarter" idx="16" hasCustomPrompt="1"/>
          </p:nvPr>
        </p:nvSpPr>
        <p:spPr>
          <a:xfrm>
            <a:off x="6192011" y="1901074"/>
            <a:ext cx="5088565" cy="384927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30" name="Platshållare för text 15"/>
          <p:cNvSpPr>
            <a:spLocks noGrp="1"/>
          </p:cNvSpPr>
          <p:nvPr>
            <p:ph type="body" sz="quarter" idx="17" hasCustomPrompt="1"/>
          </p:nvPr>
        </p:nvSpPr>
        <p:spPr>
          <a:xfrm>
            <a:off x="6192012" y="2285117"/>
            <a:ext cx="5095417" cy="1338616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43" name="Platshållare för text 13"/>
          <p:cNvSpPr>
            <a:spLocks noGrp="1"/>
          </p:cNvSpPr>
          <p:nvPr>
            <p:ph type="body" sz="quarter" idx="18" hasCustomPrompt="1"/>
          </p:nvPr>
        </p:nvSpPr>
        <p:spPr>
          <a:xfrm>
            <a:off x="821268" y="3621242"/>
            <a:ext cx="5076000" cy="400425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44" name="Platshållare för text 15"/>
          <p:cNvSpPr>
            <a:spLocks noGrp="1"/>
          </p:cNvSpPr>
          <p:nvPr>
            <p:ph type="body" sz="quarter" idx="19" hasCustomPrompt="1"/>
          </p:nvPr>
        </p:nvSpPr>
        <p:spPr>
          <a:xfrm>
            <a:off x="821011" y="4005285"/>
            <a:ext cx="5082971" cy="1946783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45" name="Platshållare för text 13"/>
          <p:cNvSpPr>
            <a:spLocks noGrp="1"/>
          </p:cNvSpPr>
          <p:nvPr>
            <p:ph type="body" sz="quarter" idx="20" hasCustomPrompt="1"/>
          </p:nvPr>
        </p:nvSpPr>
        <p:spPr>
          <a:xfrm>
            <a:off x="6192012" y="3617978"/>
            <a:ext cx="5088565" cy="403689"/>
          </a:xfrm>
        </p:spPr>
        <p:txBody>
          <a:bodyPr lIns="0"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46" name="Platshållare för text 15"/>
          <p:cNvSpPr>
            <a:spLocks noGrp="1"/>
          </p:cNvSpPr>
          <p:nvPr>
            <p:ph type="body" sz="quarter" idx="21" hasCustomPrompt="1"/>
          </p:nvPr>
        </p:nvSpPr>
        <p:spPr>
          <a:xfrm>
            <a:off x="6192013" y="4002021"/>
            <a:ext cx="5095417" cy="1951511"/>
          </a:xfrm>
        </p:spPr>
        <p:txBody>
          <a:bodyPr lIns="0"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0" name="Rak 19"/>
          <p:cNvCxnSpPr/>
          <p:nvPr userDrawn="1"/>
        </p:nvCxnSpPr>
        <p:spPr>
          <a:xfrm>
            <a:off x="804235" y="1844576"/>
            <a:ext cx="10549565" cy="9624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24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9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</p:spTree>
    <p:extLst>
      <p:ext uri="{BB962C8B-B14F-4D97-AF65-F5344CB8AC3E}">
        <p14:creationId xmlns:p14="http://schemas.microsoft.com/office/powerpoint/2010/main" val="42614221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7"/>
          <p:cNvSpPr>
            <a:spLocks noGrp="1"/>
          </p:cNvSpPr>
          <p:nvPr>
            <p:ph type="pic" sz="quarter" idx="10" hasCustomPrompt="1"/>
          </p:nvPr>
        </p:nvSpPr>
        <p:spPr>
          <a:xfrm>
            <a:off x="7344139" y="339726"/>
            <a:ext cx="4512501" cy="6152092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cxnSp>
        <p:nvCxnSpPr>
          <p:cNvPr id="9" name="Rak 8"/>
          <p:cNvCxnSpPr/>
          <p:nvPr userDrawn="1"/>
        </p:nvCxnSpPr>
        <p:spPr>
          <a:xfrm>
            <a:off x="804235" y="1844577"/>
            <a:ext cx="5833632" cy="6801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1608667" y="6166909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1" name="Platshållare för innehåll 2"/>
          <p:cNvSpPr>
            <a:spLocks noGrp="1"/>
          </p:cNvSpPr>
          <p:nvPr>
            <p:ph idx="1"/>
          </p:nvPr>
        </p:nvSpPr>
        <p:spPr>
          <a:xfrm>
            <a:off x="807157" y="1905000"/>
            <a:ext cx="5822244" cy="4038600"/>
          </a:xfrm>
        </p:spPr>
        <p:txBody>
          <a:bodyPr lIns="0"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12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6" y="701246"/>
            <a:ext cx="6062232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5" name="Rubrik 1"/>
          <p:cNvSpPr>
            <a:spLocks noGrp="1"/>
          </p:cNvSpPr>
          <p:nvPr>
            <p:ph type="title" hasCustomPrompt="1"/>
          </p:nvPr>
        </p:nvSpPr>
        <p:spPr>
          <a:xfrm>
            <a:off x="804334" y="1085299"/>
            <a:ext cx="6059877" cy="711680"/>
          </a:xfrm>
        </p:spPr>
        <p:txBody>
          <a:bodyPr wrap="square" lIns="0" anchor="b">
            <a:normAutofit/>
          </a:bodyPr>
          <a:lstStyle>
            <a:lvl1pPr algn="l">
              <a:defRPr sz="5333" b="1"/>
            </a:lvl1pPr>
          </a:lstStyle>
          <a:p>
            <a:r>
              <a:rPr lang="sv-SE"/>
              <a:t>Skriv kort rubrik</a:t>
            </a:r>
          </a:p>
        </p:txBody>
      </p:sp>
    </p:spTree>
    <p:extLst>
      <p:ext uri="{BB962C8B-B14F-4D97-AF65-F5344CB8AC3E}">
        <p14:creationId xmlns:p14="http://schemas.microsoft.com/office/powerpoint/2010/main" val="39561947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2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7"/>
          <p:cNvSpPr>
            <a:spLocks noGrp="1"/>
          </p:cNvSpPr>
          <p:nvPr>
            <p:ph type="pic" sz="quarter" idx="11" hasCustomPrompt="1"/>
          </p:nvPr>
        </p:nvSpPr>
        <p:spPr>
          <a:xfrm>
            <a:off x="7440150" y="336000"/>
            <a:ext cx="4412823" cy="2976344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0" name="Platshållare för bild 7"/>
          <p:cNvSpPr>
            <a:spLocks noGrp="1"/>
          </p:cNvSpPr>
          <p:nvPr>
            <p:ph type="pic" sz="quarter" idx="12" hasCustomPrompt="1"/>
          </p:nvPr>
        </p:nvSpPr>
        <p:spPr>
          <a:xfrm>
            <a:off x="7440150" y="3504340"/>
            <a:ext cx="4412823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8" name="Rektangel 7"/>
          <p:cNvSpPr/>
          <p:nvPr userDrawn="1"/>
        </p:nvSpPr>
        <p:spPr>
          <a:xfrm>
            <a:off x="304318" y="6021288"/>
            <a:ext cx="1344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21" name="Rak 20"/>
          <p:cNvCxnSpPr/>
          <p:nvPr userDrawn="1"/>
        </p:nvCxnSpPr>
        <p:spPr>
          <a:xfrm>
            <a:off x="804235" y="1844577"/>
            <a:ext cx="5833632" cy="6801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tshållare för text 2"/>
          <p:cNvSpPr>
            <a:spLocks noGrp="1"/>
          </p:cNvSpPr>
          <p:nvPr>
            <p:ph type="body" sz="quarter" idx="13" hasCustomPrompt="1"/>
          </p:nvPr>
        </p:nvSpPr>
        <p:spPr>
          <a:xfrm>
            <a:off x="1608667" y="6166909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3" name="Platshållare för innehåll 2"/>
          <p:cNvSpPr>
            <a:spLocks noGrp="1"/>
          </p:cNvSpPr>
          <p:nvPr>
            <p:ph idx="1"/>
          </p:nvPr>
        </p:nvSpPr>
        <p:spPr>
          <a:xfrm>
            <a:off x="807157" y="1905000"/>
            <a:ext cx="5822244" cy="4038600"/>
          </a:xfrm>
        </p:spPr>
        <p:txBody>
          <a:bodyPr lIns="0"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14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6" y="701246"/>
            <a:ext cx="6062232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5" name="Rubrik 1"/>
          <p:cNvSpPr>
            <a:spLocks noGrp="1"/>
          </p:cNvSpPr>
          <p:nvPr>
            <p:ph type="title" hasCustomPrompt="1"/>
          </p:nvPr>
        </p:nvSpPr>
        <p:spPr>
          <a:xfrm>
            <a:off x="804334" y="1085299"/>
            <a:ext cx="6059877" cy="711680"/>
          </a:xfrm>
        </p:spPr>
        <p:txBody>
          <a:bodyPr wrap="square" lIns="0" anchor="b">
            <a:normAutofit/>
          </a:bodyPr>
          <a:lstStyle>
            <a:lvl1pPr algn="l">
              <a:defRPr sz="5333" b="1"/>
            </a:lvl1pPr>
          </a:lstStyle>
          <a:p>
            <a:r>
              <a:rPr lang="sv-SE"/>
              <a:t>Skriv kort rubrik</a:t>
            </a:r>
          </a:p>
        </p:txBody>
      </p:sp>
    </p:spTree>
    <p:extLst>
      <p:ext uri="{BB962C8B-B14F-4D97-AF65-F5344CB8AC3E}">
        <p14:creationId xmlns:p14="http://schemas.microsoft.com/office/powerpoint/2010/main" val="3158634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ubrik och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7"/>
          <p:cNvSpPr>
            <a:spLocks noGrp="1"/>
          </p:cNvSpPr>
          <p:nvPr>
            <p:ph type="pic" sz="quarter" idx="11" hasCustomPrompt="1"/>
          </p:nvPr>
        </p:nvSpPr>
        <p:spPr>
          <a:xfrm>
            <a:off x="8877073" y="336000"/>
            <a:ext cx="2975900" cy="2976344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0" name="Platshållare för bild 7"/>
          <p:cNvSpPr>
            <a:spLocks noGrp="1"/>
          </p:cNvSpPr>
          <p:nvPr>
            <p:ph type="pic" sz="quarter" idx="12" hasCustomPrompt="1"/>
          </p:nvPr>
        </p:nvSpPr>
        <p:spPr>
          <a:xfrm>
            <a:off x="8864044" y="3504340"/>
            <a:ext cx="2989291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1" name="Platshållare för bild 7"/>
          <p:cNvSpPr>
            <a:spLocks noGrp="1"/>
          </p:cNvSpPr>
          <p:nvPr>
            <p:ph type="pic" sz="quarter" idx="13" hasCustomPrompt="1"/>
          </p:nvPr>
        </p:nvSpPr>
        <p:spPr>
          <a:xfrm>
            <a:off x="5616376" y="3504340"/>
            <a:ext cx="2975901" cy="297634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2" name="Platshållare för bild 7"/>
          <p:cNvSpPr>
            <a:spLocks noGrp="1"/>
          </p:cNvSpPr>
          <p:nvPr>
            <p:ph type="pic" sz="quarter" idx="14" hasCustomPrompt="1"/>
          </p:nvPr>
        </p:nvSpPr>
        <p:spPr>
          <a:xfrm>
            <a:off x="336000" y="336001"/>
            <a:ext cx="4992125" cy="61446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/>
              <a:t> </a:t>
            </a:r>
          </a:p>
        </p:txBody>
      </p:sp>
      <p:sp>
        <p:nvSpPr>
          <p:cNvPr id="13" name="Platshållare för text 13"/>
          <p:cNvSpPr>
            <a:spLocks noGrp="1"/>
          </p:cNvSpPr>
          <p:nvPr>
            <p:ph type="body" sz="quarter" idx="15" hasCustomPrompt="1"/>
          </p:nvPr>
        </p:nvSpPr>
        <p:spPr>
          <a:xfrm>
            <a:off x="5711959" y="1124744"/>
            <a:ext cx="2784309" cy="384040"/>
          </a:xfrm>
        </p:spPr>
        <p:txBody>
          <a:bodyPr/>
          <a:lstStyle>
            <a:lvl1pPr marL="0" indent="0">
              <a:buNone/>
              <a:defRPr b="1" i="0">
                <a:latin typeface="Helvetica"/>
                <a:cs typeface="Helvetica"/>
              </a:defRPr>
            </a:lvl1pPr>
          </a:lstStyle>
          <a:p>
            <a:pPr lvl="0"/>
            <a:r>
              <a:rPr lang="sv-SE"/>
              <a:t>Underrubrik</a:t>
            </a:r>
          </a:p>
        </p:txBody>
      </p:sp>
      <p:sp>
        <p:nvSpPr>
          <p:cNvPr id="14" name="Platshållare för text 15"/>
          <p:cNvSpPr>
            <a:spLocks noGrp="1"/>
          </p:cNvSpPr>
          <p:nvPr>
            <p:ph type="body" sz="quarter" idx="16" hasCustomPrompt="1"/>
          </p:nvPr>
        </p:nvSpPr>
        <p:spPr>
          <a:xfrm>
            <a:off x="5711958" y="1508786"/>
            <a:ext cx="2784311" cy="17281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609585" indent="0">
              <a:buNone/>
              <a:defRPr sz="1400"/>
            </a:lvl2pPr>
            <a:lvl3pPr marL="1219170" indent="0">
              <a:buNone/>
              <a:defRPr sz="1400"/>
            </a:lvl3pPr>
            <a:lvl4pPr marL="1828754" indent="0">
              <a:buNone/>
              <a:defRPr sz="1400"/>
            </a:lvl4pPr>
            <a:lvl5pPr marL="2438339" indent="0">
              <a:buNone/>
              <a:defRPr sz="1400"/>
            </a:lvl5pPr>
          </a:lstStyle>
          <a:p>
            <a:pPr lvl="0"/>
            <a:r>
              <a:rPr lang="sv-SE"/>
              <a:t>Klicka här för att ändra format på bakgrundstexten.</a:t>
            </a:r>
          </a:p>
          <a:p>
            <a:pPr lvl="0"/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304318" y="6021288"/>
            <a:ext cx="1344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16" name="Bildobjekt 15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sp>
        <p:nvSpPr>
          <p:cNvPr id="15" name="Platshållare för text 2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</p:spTree>
    <p:extLst>
      <p:ext uri="{BB962C8B-B14F-4D97-AF65-F5344CB8AC3E}">
        <p14:creationId xmlns:p14="http://schemas.microsoft.com/office/powerpoint/2010/main" val="3602250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4" name="Rubrik 13"/>
          <p:cNvSpPr>
            <a:spLocks noGrp="1" noChangeAspect="1"/>
          </p:cNvSpPr>
          <p:nvPr>
            <p:ph type="title" hasCustomPrompt="1"/>
          </p:nvPr>
        </p:nvSpPr>
        <p:spPr>
          <a:xfrm>
            <a:off x="1823526" y="2348881"/>
            <a:ext cx="8544949" cy="1440160"/>
          </a:xfrm>
        </p:spPr>
        <p:txBody>
          <a:bodyPr wrap="square">
            <a:normAutofit/>
          </a:bodyPr>
          <a:lstStyle>
            <a:lvl1pPr algn="ctr">
              <a:defRPr sz="5333">
                <a:solidFill>
                  <a:schemeClr val="bg1"/>
                </a:solidFill>
              </a:defRPr>
            </a:lvl1pPr>
          </a:lstStyle>
          <a:p>
            <a:r>
              <a:rPr lang="sv-SE"/>
              <a:t>”Klicka här för att skriva citat.”</a:t>
            </a: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0" hasCustomPrompt="1"/>
          </p:nvPr>
        </p:nvSpPr>
        <p:spPr>
          <a:xfrm>
            <a:off x="4799542" y="4150783"/>
            <a:ext cx="2592917" cy="478367"/>
          </a:xfrm>
        </p:spPr>
        <p:txBody>
          <a:bodyPr>
            <a:normAutofit/>
          </a:bodyPr>
          <a:lstStyle>
            <a:lvl1pPr marL="0" indent="0" algn="ctr">
              <a:buNone/>
              <a:defRPr sz="160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En vis person</a:t>
            </a:r>
          </a:p>
        </p:txBody>
      </p:sp>
      <p:pic>
        <p:nvPicPr>
          <p:cNvPr id="7" name="Bildobjekt 6" descr="mms_neg.png">
            <a:extLst>
              <a:ext uri="{FF2B5EF4-FFF2-40B4-BE49-F238E27FC236}">
                <a16:creationId xmlns:a16="http://schemas.microsoft.com/office/drawing/2014/main" id="{C60E08CE-029F-4883-A499-5B4D85AE1B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12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4" name="Rubrik 13"/>
          <p:cNvSpPr>
            <a:spLocks noGrp="1"/>
          </p:cNvSpPr>
          <p:nvPr>
            <p:ph type="title" hasCustomPrompt="1"/>
          </p:nvPr>
        </p:nvSpPr>
        <p:spPr>
          <a:xfrm>
            <a:off x="1871531" y="2372883"/>
            <a:ext cx="8448939" cy="1440160"/>
          </a:xfrm>
        </p:spPr>
        <p:txBody>
          <a:bodyPr wrap="square">
            <a:normAutofit/>
          </a:bodyPr>
          <a:lstStyle>
            <a:lvl1pPr algn="ctr">
              <a:defRPr sz="5333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”Viktig fakta eller </a:t>
            </a:r>
            <a:r>
              <a:rPr lang="sv-SE" err="1"/>
              <a:t>statement</a:t>
            </a:r>
            <a:r>
              <a:rPr lang="sv-SE"/>
              <a:t>”</a:t>
            </a: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0" hasCustomPrompt="1"/>
          </p:nvPr>
        </p:nvSpPr>
        <p:spPr>
          <a:xfrm>
            <a:off x="4799542" y="1894517"/>
            <a:ext cx="2592917" cy="478367"/>
          </a:xfrm>
        </p:spPr>
        <p:txBody>
          <a:bodyPr>
            <a:normAutofit/>
          </a:bodyPr>
          <a:lstStyle>
            <a:lvl1pPr marL="0" indent="0" algn="ctr">
              <a:buNone/>
              <a:defRPr sz="160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Överrubrik</a:t>
            </a:r>
          </a:p>
        </p:txBody>
      </p:sp>
      <p:pic>
        <p:nvPicPr>
          <p:cNvPr id="7" name="Bildobjekt 6" descr="mms_neg.png">
            <a:extLst>
              <a:ext uri="{FF2B5EF4-FFF2-40B4-BE49-F238E27FC236}">
                <a16:creationId xmlns:a16="http://schemas.microsoft.com/office/drawing/2014/main" id="{6BDD34C4-B753-40ED-8B48-00580BF0C1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2191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anfattn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2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333" y="685799"/>
            <a:ext cx="8356600" cy="389468"/>
          </a:xfrm>
        </p:spPr>
        <p:txBody>
          <a:bodyPr lIns="0" anchor="ctr"/>
          <a:lstStyle>
            <a:lvl1pPr marL="0" indent="0" algn="l">
              <a:lnSpc>
                <a:spcPct val="80000"/>
              </a:lnSpc>
              <a:buNone/>
              <a:defRPr sz="1867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Sammanfattningsvis:</a:t>
            </a:r>
          </a:p>
        </p:txBody>
      </p:sp>
      <p:sp>
        <p:nvSpPr>
          <p:cNvPr id="21" name="Platshållare för text 20"/>
          <p:cNvSpPr>
            <a:spLocks noGrp="1"/>
          </p:cNvSpPr>
          <p:nvPr>
            <p:ph type="body" sz="quarter" idx="10"/>
          </p:nvPr>
        </p:nvSpPr>
        <p:spPr>
          <a:xfrm>
            <a:off x="804333" y="1083733"/>
            <a:ext cx="10524067" cy="4783667"/>
          </a:xfrm>
        </p:spPr>
        <p:txBody>
          <a:bodyPr lIns="0">
            <a:normAutofit/>
          </a:bodyPr>
          <a:lstStyle>
            <a:lvl1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1pPr>
            <a:lvl2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2pPr>
            <a:lvl3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3pPr>
            <a:lvl4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4pPr>
            <a:lvl5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pic>
        <p:nvPicPr>
          <p:cNvPr id="7" name="Bildobjekt 6" descr="mms_neg.png">
            <a:extLst>
              <a:ext uri="{FF2B5EF4-FFF2-40B4-BE49-F238E27FC236}">
                <a16:creationId xmlns:a16="http://schemas.microsoft.com/office/drawing/2014/main" id="{3BDF8E0A-8E76-4B0B-8B04-CE7DDEC73D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62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ita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4" name="Rubrik 13"/>
          <p:cNvSpPr>
            <a:spLocks noGrp="1" noChangeAspect="1"/>
          </p:cNvSpPr>
          <p:nvPr>
            <p:ph type="title" hasCustomPrompt="1"/>
          </p:nvPr>
        </p:nvSpPr>
        <p:spPr>
          <a:xfrm>
            <a:off x="1823526" y="2348881"/>
            <a:ext cx="8544949" cy="1440160"/>
          </a:xfrm>
        </p:spPr>
        <p:txBody>
          <a:bodyPr wrap="square">
            <a:normAutofit/>
          </a:bodyPr>
          <a:lstStyle>
            <a:lvl1pPr algn="ctr">
              <a:defRPr sz="5333">
                <a:solidFill>
                  <a:schemeClr val="bg1"/>
                </a:solidFill>
              </a:defRPr>
            </a:lvl1pPr>
          </a:lstStyle>
          <a:p>
            <a:r>
              <a:rPr lang="sv-SE"/>
              <a:t>”Klicka här för att skriva citat.”</a:t>
            </a: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0" hasCustomPrompt="1"/>
          </p:nvPr>
        </p:nvSpPr>
        <p:spPr>
          <a:xfrm>
            <a:off x="4799542" y="4150783"/>
            <a:ext cx="2592917" cy="478367"/>
          </a:xfrm>
        </p:spPr>
        <p:txBody>
          <a:bodyPr>
            <a:normAutofit/>
          </a:bodyPr>
          <a:lstStyle>
            <a:lvl1pPr marL="0" indent="0" algn="ctr">
              <a:buNone/>
              <a:defRPr sz="160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En vis person</a:t>
            </a:r>
          </a:p>
        </p:txBody>
      </p:sp>
      <p:pic>
        <p:nvPicPr>
          <p:cNvPr id="7" name="Bildobjekt 6" descr="mms_neg.png">
            <a:extLst>
              <a:ext uri="{FF2B5EF4-FFF2-40B4-BE49-F238E27FC236}">
                <a16:creationId xmlns:a16="http://schemas.microsoft.com/office/drawing/2014/main" id="{2CDB9D7B-1C35-4FF0-A078-C65526081E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62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ED7821-5BBF-209A-82BF-139DF4F1B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4A37FF5-0564-895F-EE2E-C009A00533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D6BDA7A-3B04-AED7-0709-6D88D1F54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C640764-F29B-90C3-DA97-E3E86F4DE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28EEA2F-A9F5-9F95-65E9-0CD81F678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179B89F0-06A5-BA33-02E4-8D3A02004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81782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4" name="Rubrik 13"/>
          <p:cNvSpPr>
            <a:spLocks noGrp="1"/>
          </p:cNvSpPr>
          <p:nvPr>
            <p:ph type="title" hasCustomPrompt="1"/>
          </p:nvPr>
        </p:nvSpPr>
        <p:spPr>
          <a:xfrm>
            <a:off x="1871531" y="2372883"/>
            <a:ext cx="8448939" cy="1440160"/>
          </a:xfrm>
        </p:spPr>
        <p:txBody>
          <a:bodyPr wrap="square">
            <a:normAutofit/>
          </a:bodyPr>
          <a:lstStyle>
            <a:lvl1pPr algn="ctr">
              <a:defRPr sz="5333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”Viktig fakta eller </a:t>
            </a:r>
            <a:r>
              <a:rPr lang="sv-SE" err="1"/>
              <a:t>statement</a:t>
            </a:r>
            <a:r>
              <a:rPr lang="sv-SE"/>
              <a:t>”</a:t>
            </a:r>
          </a:p>
        </p:txBody>
      </p:sp>
      <p:sp>
        <p:nvSpPr>
          <p:cNvPr id="16" name="Platshållare för text 15"/>
          <p:cNvSpPr>
            <a:spLocks noGrp="1"/>
          </p:cNvSpPr>
          <p:nvPr>
            <p:ph type="body" sz="quarter" idx="10" hasCustomPrompt="1"/>
          </p:nvPr>
        </p:nvSpPr>
        <p:spPr>
          <a:xfrm>
            <a:off x="4799542" y="1894517"/>
            <a:ext cx="2592917" cy="478367"/>
          </a:xfrm>
        </p:spPr>
        <p:txBody>
          <a:bodyPr>
            <a:normAutofit/>
          </a:bodyPr>
          <a:lstStyle>
            <a:lvl1pPr marL="0" indent="0" algn="ctr">
              <a:buNone/>
              <a:defRPr sz="1600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sv-SE"/>
              <a:t>Överrubrik</a:t>
            </a:r>
          </a:p>
        </p:txBody>
      </p:sp>
      <p:pic>
        <p:nvPicPr>
          <p:cNvPr id="7" name="Bildobjekt 6" descr="mms_neg.png">
            <a:extLst>
              <a:ext uri="{FF2B5EF4-FFF2-40B4-BE49-F238E27FC236}">
                <a16:creationId xmlns:a16="http://schemas.microsoft.com/office/drawing/2014/main" id="{3917C0EE-44A3-4A89-8EBC-76AD1C2C3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588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ammanfattn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sp>
        <p:nvSpPr>
          <p:cNvPr id="12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333" y="685799"/>
            <a:ext cx="8356600" cy="389468"/>
          </a:xfrm>
        </p:spPr>
        <p:txBody>
          <a:bodyPr lIns="0" anchor="ctr"/>
          <a:lstStyle>
            <a:lvl1pPr marL="0" indent="0" algn="l">
              <a:lnSpc>
                <a:spcPct val="80000"/>
              </a:lnSpc>
              <a:buNone/>
              <a:defRPr sz="1867">
                <a:solidFill>
                  <a:schemeClr val="bg1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Sammanfattningsvis:</a:t>
            </a:r>
          </a:p>
        </p:txBody>
      </p:sp>
      <p:sp>
        <p:nvSpPr>
          <p:cNvPr id="21" name="Platshållare för text 20"/>
          <p:cNvSpPr>
            <a:spLocks noGrp="1"/>
          </p:cNvSpPr>
          <p:nvPr>
            <p:ph type="body" sz="quarter" idx="10"/>
          </p:nvPr>
        </p:nvSpPr>
        <p:spPr>
          <a:xfrm>
            <a:off x="804333" y="1083733"/>
            <a:ext cx="10524067" cy="4783667"/>
          </a:xfrm>
        </p:spPr>
        <p:txBody>
          <a:bodyPr lIns="0">
            <a:normAutofit/>
          </a:bodyPr>
          <a:lstStyle>
            <a:lvl1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1pPr>
            <a:lvl2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2pPr>
            <a:lvl3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3pPr>
            <a:lvl4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4pPr>
            <a:lvl5pPr>
              <a:defRPr sz="3200">
                <a:solidFill>
                  <a:srgbClr val="FFFFFF"/>
                </a:solidFill>
                <a:latin typeface="Helvetica"/>
                <a:cs typeface="Helvetica"/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pic>
        <p:nvPicPr>
          <p:cNvPr id="8" name="Bildobjekt 7" descr="mms_neg.png">
            <a:extLst>
              <a:ext uri="{FF2B5EF4-FFF2-40B4-BE49-F238E27FC236}">
                <a16:creationId xmlns:a16="http://schemas.microsoft.com/office/drawing/2014/main" id="{1F72900B-F678-41BF-95A9-1F61E7A34A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22" t="-3512" r="-3422" b="-3512"/>
          <a:stretch/>
        </p:blipFill>
        <p:spPr>
          <a:xfrm>
            <a:off x="515731" y="6135169"/>
            <a:ext cx="1005192" cy="24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890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tshållare för bild 7"/>
          <p:cNvSpPr>
            <a:spLocks noGrp="1"/>
          </p:cNvSpPr>
          <p:nvPr>
            <p:ph type="pic" sz="quarter" idx="14"/>
          </p:nvPr>
        </p:nvSpPr>
        <p:spPr>
          <a:xfrm>
            <a:off x="336001" y="336001"/>
            <a:ext cx="11494756" cy="61446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2133"/>
            </a:lvl1pPr>
          </a:lstStyle>
          <a:p>
            <a:endParaRPr lang="sv-SE"/>
          </a:p>
        </p:txBody>
      </p:sp>
      <p:sp>
        <p:nvSpPr>
          <p:cNvPr id="8" name="Rektangel 7"/>
          <p:cNvSpPr/>
          <p:nvPr userDrawn="1"/>
        </p:nvSpPr>
        <p:spPr>
          <a:xfrm>
            <a:off x="304318" y="6021288"/>
            <a:ext cx="1344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sp>
        <p:nvSpPr>
          <p:cNvPr id="7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</p:spTree>
    <p:extLst>
      <p:ext uri="{BB962C8B-B14F-4D97-AF65-F5344CB8AC3E}">
        <p14:creationId xmlns:p14="http://schemas.microsoft.com/office/powerpoint/2010/main" val="6036531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/>
          <p:cNvSpPr/>
          <p:nvPr userDrawn="1"/>
        </p:nvSpPr>
        <p:spPr>
          <a:xfrm>
            <a:off x="335360" y="336000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2400"/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sp>
        <p:nvSpPr>
          <p:cNvPr id="15" name="Rubrik 1"/>
          <p:cNvSpPr>
            <a:spLocks noGrp="1"/>
          </p:cNvSpPr>
          <p:nvPr>
            <p:ph type="title"/>
          </p:nvPr>
        </p:nvSpPr>
        <p:spPr>
          <a:xfrm>
            <a:off x="804235" y="1085288"/>
            <a:ext cx="10524165" cy="711680"/>
          </a:xfrm>
        </p:spPr>
        <p:txBody>
          <a:bodyPr lIns="0" anchor="b">
            <a:noAutofit/>
          </a:bodyPr>
          <a:lstStyle>
            <a:lvl1pPr algn="l">
              <a:defRPr sz="5333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16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804235" y="701246"/>
            <a:ext cx="7219191" cy="365553"/>
          </a:xfrm>
        </p:spPr>
        <p:txBody>
          <a:bodyPr lIns="0" anchor="b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sp>
        <p:nvSpPr>
          <p:cNvPr id="11" name="Platshållare för 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6163733"/>
            <a:ext cx="5689600" cy="277283"/>
          </a:xfrm>
        </p:spPr>
        <p:txBody>
          <a:bodyPr lIns="0" anchor="ctr">
            <a:noAutofit/>
          </a:bodyPr>
          <a:lstStyle>
            <a:lvl1pPr algn="r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sv-SE"/>
              <a:t>Källhänvisning</a:t>
            </a:r>
          </a:p>
        </p:txBody>
      </p:sp>
      <p:sp>
        <p:nvSpPr>
          <p:cNvPr id="14" name="Platshållare för innehåll 5"/>
          <p:cNvSpPr>
            <a:spLocks noGrp="1"/>
          </p:cNvSpPr>
          <p:nvPr>
            <p:ph sz="quarter" idx="10"/>
          </p:nvPr>
        </p:nvSpPr>
        <p:spPr>
          <a:xfrm>
            <a:off x="804333" y="1896533"/>
            <a:ext cx="10560000" cy="4080000"/>
          </a:xfrm>
        </p:spPr>
        <p:txBody>
          <a:bodyPr lIns="0" tIns="108000">
            <a:normAutofit/>
          </a:bodyPr>
          <a:lstStyle>
            <a:lvl1pPr>
              <a:defRPr sz="1867"/>
            </a:lvl1pPr>
            <a:lvl2pPr marL="609585" indent="0">
              <a:buFontTx/>
              <a:buNone/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2541290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D624A8CF-7ECC-4E71-80BE-05F2B3D51D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749" y="356350"/>
            <a:ext cx="11526503" cy="6145300"/>
          </a:xfrm>
          <a:prstGeom prst="rect">
            <a:avLst/>
          </a:prstGeom>
        </p:spPr>
      </p:pic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779629" y="2180861"/>
            <a:ext cx="5220360" cy="1440161"/>
          </a:xfrm>
        </p:spPr>
        <p:txBody>
          <a:bodyPr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1" name="Rak 10"/>
          <p:cNvCxnSpPr/>
          <p:nvPr userDrawn="1"/>
        </p:nvCxnSpPr>
        <p:spPr>
          <a:xfrm>
            <a:off x="863501" y="1844576"/>
            <a:ext cx="5232499" cy="1157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ubrik 1"/>
          <p:cNvSpPr txBox="1">
            <a:spLocks/>
          </p:cNvSpPr>
          <p:nvPr userDrawn="1"/>
        </p:nvSpPr>
        <p:spPr>
          <a:xfrm>
            <a:off x="863502" y="1085288"/>
            <a:ext cx="10524165" cy="711680"/>
          </a:xfrm>
          <a:prstGeom prst="rect">
            <a:avLst/>
          </a:prstGeom>
        </p:spPr>
        <p:txBody>
          <a:bodyPr vert="horz" wrap="none" lIns="0" tIns="60960" rIns="121920" bIns="6096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sv-SE" sz="5333"/>
              <a:t>Fika!</a:t>
            </a:r>
          </a:p>
        </p:txBody>
      </p:sp>
    </p:spTree>
    <p:extLst>
      <p:ext uri="{BB962C8B-B14F-4D97-AF65-F5344CB8AC3E}">
        <p14:creationId xmlns:p14="http://schemas.microsoft.com/office/powerpoint/2010/main" val="30814002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n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 descr="hermes-rivera-258743.jpg">
            <a:extLst>
              <a:ext uri="{FF2B5EF4-FFF2-40B4-BE49-F238E27FC236}">
                <a16:creationId xmlns:a16="http://schemas.microsoft.com/office/drawing/2014/main" id="{8E0A3B44-3AA3-4241-9DE6-CDAD7BCE01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356659"/>
            <a:ext cx="11521281" cy="6144683"/>
          </a:xfrm>
          <a:prstGeom prst="rect">
            <a:avLst/>
          </a:prstGeom>
        </p:spPr>
      </p:pic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779629" y="2180861"/>
            <a:ext cx="5220360" cy="1440161"/>
          </a:xfrm>
        </p:spPr>
        <p:txBody>
          <a:bodyPr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1" name="Rak 10"/>
          <p:cNvCxnSpPr/>
          <p:nvPr userDrawn="1"/>
        </p:nvCxnSpPr>
        <p:spPr>
          <a:xfrm>
            <a:off x="863501" y="1844576"/>
            <a:ext cx="5232499" cy="1157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ubrik 1"/>
          <p:cNvSpPr txBox="1">
            <a:spLocks/>
          </p:cNvSpPr>
          <p:nvPr userDrawn="1"/>
        </p:nvSpPr>
        <p:spPr>
          <a:xfrm>
            <a:off x="863502" y="1085288"/>
            <a:ext cx="10524165" cy="711680"/>
          </a:xfrm>
          <a:prstGeom prst="rect">
            <a:avLst/>
          </a:prstGeom>
        </p:spPr>
        <p:txBody>
          <a:bodyPr vert="horz" wrap="none" lIns="0" tIns="60960" rIns="121920" bIns="6096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sv-SE" sz="5333"/>
              <a:t>Lunch!</a:t>
            </a:r>
          </a:p>
        </p:txBody>
      </p:sp>
    </p:spTree>
    <p:extLst>
      <p:ext uri="{BB962C8B-B14F-4D97-AF65-F5344CB8AC3E}">
        <p14:creationId xmlns:p14="http://schemas.microsoft.com/office/powerpoint/2010/main" val="10428592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objekt 7">
            <a:extLst>
              <a:ext uri="{FF2B5EF4-FFF2-40B4-BE49-F238E27FC236}">
                <a16:creationId xmlns:a16="http://schemas.microsoft.com/office/drawing/2014/main" id="{5AF433D6-E967-4819-9C0D-66DD810E30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749" y="356350"/>
            <a:ext cx="11526503" cy="6145300"/>
          </a:xfrm>
          <a:prstGeom prst="rect">
            <a:avLst/>
          </a:prstGeom>
        </p:spPr>
      </p:pic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779629" y="2180861"/>
            <a:ext cx="5220360" cy="1440161"/>
          </a:xfrm>
        </p:spPr>
        <p:txBody>
          <a:bodyPr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1" name="Rak 10"/>
          <p:cNvCxnSpPr/>
          <p:nvPr userDrawn="1"/>
        </p:nvCxnSpPr>
        <p:spPr>
          <a:xfrm>
            <a:off x="863501" y="1844576"/>
            <a:ext cx="5232499" cy="1157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ubrik 1"/>
          <p:cNvSpPr txBox="1">
            <a:spLocks/>
          </p:cNvSpPr>
          <p:nvPr userDrawn="1"/>
        </p:nvSpPr>
        <p:spPr>
          <a:xfrm>
            <a:off x="863502" y="1085288"/>
            <a:ext cx="10524165" cy="711680"/>
          </a:xfrm>
          <a:prstGeom prst="rect">
            <a:avLst/>
          </a:prstGeom>
        </p:spPr>
        <p:txBody>
          <a:bodyPr vert="horz" wrap="none" lIns="0" tIns="60960" rIns="121920" bIns="6096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sv-SE" sz="5333"/>
              <a:t>Fika!</a:t>
            </a:r>
          </a:p>
        </p:txBody>
      </p:sp>
    </p:spTree>
    <p:extLst>
      <p:ext uri="{BB962C8B-B14F-4D97-AF65-F5344CB8AC3E}">
        <p14:creationId xmlns:p14="http://schemas.microsoft.com/office/powerpoint/2010/main" val="26678843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un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 descr="hermes-rivera-258743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1" y="356659"/>
            <a:ext cx="11521281" cy="6144683"/>
          </a:xfrm>
          <a:prstGeom prst="rect">
            <a:avLst/>
          </a:prstGeom>
        </p:spPr>
      </p:pic>
      <p:sp>
        <p:nvSpPr>
          <p:cNvPr id="6" name="Platshållare för innehåll 2"/>
          <p:cNvSpPr>
            <a:spLocks noGrp="1"/>
          </p:cNvSpPr>
          <p:nvPr>
            <p:ph idx="1"/>
          </p:nvPr>
        </p:nvSpPr>
        <p:spPr>
          <a:xfrm>
            <a:off x="779629" y="2180861"/>
            <a:ext cx="5220360" cy="1440161"/>
          </a:xfrm>
        </p:spPr>
        <p:txBody>
          <a:bodyPr>
            <a:normAutofit/>
          </a:bodyPr>
          <a:lstStyle>
            <a:lvl1pPr marL="0" indent="0">
              <a:buNone/>
              <a:defRPr sz="1867"/>
            </a:lvl1pPr>
            <a:lvl2pPr marL="609585" indent="0">
              <a:buNone/>
              <a:defRPr sz="1867"/>
            </a:lvl2pPr>
            <a:lvl3pPr marL="1219170" indent="0">
              <a:buNone/>
              <a:defRPr sz="1867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cxnSp>
        <p:nvCxnSpPr>
          <p:cNvPr id="11" name="Rak 10"/>
          <p:cNvCxnSpPr/>
          <p:nvPr userDrawn="1"/>
        </p:nvCxnSpPr>
        <p:spPr>
          <a:xfrm>
            <a:off x="863501" y="1844576"/>
            <a:ext cx="5232499" cy="1157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ubrik 1"/>
          <p:cNvSpPr txBox="1">
            <a:spLocks/>
          </p:cNvSpPr>
          <p:nvPr userDrawn="1"/>
        </p:nvSpPr>
        <p:spPr>
          <a:xfrm>
            <a:off x="863502" y="1085288"/>
            <a:ext cx="10524165" cy="711680"/>
          </a:xfrm>
          <a:prstGeom prst="rect">
            <a:avLst/>
          </a:prstGeom>
        </p:spPr>
        <p:txBody>
          <a:bodyPr vert="horz" wrap="none" lIns="0" tIns="60960" rIns="121920" bIns="6096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Helvetica"/>
                <a:ea typeface="+mj-ea"/>
                <a:cs typeface="+mj-cs"/>
              </a:defRPr>
            </a:lvl1pPr>
          </a:lstStyle>
          <a:p>
            <a:r>
              <a:rPr lang="sv-SE" sz="5333"/>
              <a:t>Lunch!</a:t>
            </a:r>
          </a:p>
        </p:txBody>
      </p:sp>
    </p:spTree>
    <p:extLst>
      <p:ext uri="{BB962C8B-B14F-4D97-AF65-F5344CB8AC3E}">
        <p14:creationId xmlns:p14="http://schemas.microsoft.com/office/powerpoint/2010/main" val="28527615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Title and Content 1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>
            <a:spLocks noGrp="1"/>
          </p:cNvSpPr>
          <p:nvPr>
            <p:ph type="title"/>
          </p:nvPr>
        </p:nvSpPr>
        <p:spPr>
          <a:xfrm>
            <a:off x="533400" y="303367"/>
            <a:ext cx="11049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6"/>
          <p:cNvSpPr txBox="1">
            <a:spLocks noGrp="1"/>
          </p:cNvSpPr>
          <p:nvPr>
            <p:ph type="body" idx="1"/>
          </p:nvPr>
        </p:nvSpPr>
        <p:spPr>
          <a:xfrm>
            <a:off x="533400" y="1638400"/>
            <a:ext cx="11049200" cy="44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867">
                <a:solidFill>
                  <a:schemeClr val="dk1"/>
                </a:solidFill>
              </a:defRPr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2"/>
          </p:nvPr>
        </p:nvSpPr>
        <p:spPr>
          <a:xfrm>
            <a:off x="533400" y="965200"/>
            <a:ext cx="11049200" cy="67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/>
          <p:nvPr/>
        </p:nvSpPr>
        <p:spPr>
          <a:xfrm>
            <a:off x="203200" y="6395700"/>
            <a:ext cx="609600" cy="2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67">
                <a:solidFill>
                  <a:srgbClr val="002041"/>
                </a:solidFill>
                <a:latin typeface="Inter"/>
                <a:ea typeface="Inter"/>
                <a:cs typeface="Inter"/>
                <a:sym typeface="Inter"/>
              </a:rPr>
              <a:pPr marL="0" lvl="0" indent="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067">
              <a:solidFill>
                <a:srgbClr val="00204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26"/>
          <p:cNvSpPr txBox="1">
            <a:spLocks noGrp="1"/>
          </p:cNvSpPr>
          <p:nvPr>
            <p:ph type="title" idx="3"/>
          </p:nvPr>
        </p:nvSpPr>
        <p:spPr>
          <a:xfrm>
            <a:off x="517200" y="6238700"/>
            <a:ext cx="11049200" cy="22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00"/>
              <a:buNone/>
              <a:defRPr sz="667" b="0"/>
            </a:lvl1pPr>
            <a:lvl2pPr lvl="1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2pPr>
            <a:lvl3pPr lvl="2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3pPr>
            <a:lvl4pPr lvl="3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4pPr>
            <a:lvl5pPr lvl="4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5pPr>
            <a:lvl6pPr lvl="5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6pPr>
            <a:lvl7pPr lvl="6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7pPr>
            <a:lvl8pPr lvl="7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8pPr>
            <a:lvl9pPr lvl="8" rtl="0">
              <a:spcBef>
                <a:spcPts val="0"/>
              </a:spcBef>
              <a:spcAft>
                <a:spcPts val="0"/>
              </a:spcAft>
              <a:buSzPts val="600"/>
              <a:buNone/>
              <a:defRPr sz="800"/>
            </a:lvl9pPr>
          </a:lstStyle>
          <a:p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517200" y="6409767"/>
            <a:ext cx="9613600" cy="2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7">
                <a:solidFill>
                  <a:srgbClr val="002041"/>
                </a:solidFill>
                <a:latin typeface="Inter"/>
                <a:ea typeface="Inter"/>
                <a:cs typeface="Inter"/>
                <a:sym typeface="Inter"/>
              </a:rPr>
              <a:t>Copyright © 2021 The Nielsen Company (US), LLC. Confidential and proprietary. Do not distribute.</a:t>
            </a:r>
            <a:endParaRPr sz="667">
              <a:solidFill>
                <a:srgbClr val="00204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  <p:extLst>
      <p:ext uri="{BB962C8B-B14F-4D97-AF65-F5344CB8AC3E}">
        <p14:creationId xmlns:p14="http://schemas.microsoft.com/office/powerpoint/2010/main" val="42781816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52">
          <p15:clr>
            <a:srgbClr val="FA7B17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 descr="markus-spiske-109588_BG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512" cy="6858000"/>
          </a:xfrm>
          <a:prstGeom prst="rect">
            <a:avLst/>
          </a:prstGeom>
        </p:spPr>
      </p:pic>
      <p:sp>
        <p:nvSpPr>
          <p:cNvPr id="13" name="Rektangel 12"/>
          <p:cNvSpPr/>
          <p:nvPr userDrawn="1"/>
        </p:nvSpPr>
        <p:spPr>
          <a:xfrm>
            <a:off x="335360" y="336001"/>
            <a:ext cx="11521280" cy="61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320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007435" y="1220755"/>
            <a:ext cx="9505056" cy="711680"/>
          </a:xfrm>
        </p:spPr>
        <p:txBody>
          <a:bodyPr lIns="0" anchor="b">
            <a:noAutofit/>
          </a:bodyPr>
          <a:lstStyle>
            <a:lvl1pPr algn="l">
              <a:defRPr sz="48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 hasCustomPrompt="1"/>
          </p:nvPr>
        </p:nvSpPr>
        <p:spPr>
          <a:xfrm>
            <a:off x="1007436" y="836713"/>
            <a:ext cx="7219189" cy="288032"/>
          </a:xfrm>
        </p:spPr>
        <p:txBody>
          <a:bodyPr lIns="0"/>
          <a:lstStyle>
            <a:lvl1pPr marL="0" indent="0">
              <a:lnSpc>
                <a:spcPct val="80000"/>
              </a:lnSpc>
              <a:buNone/>
              <a:defRPr sz="1867"/>
            </a:lvl1pPr>
            <a:lvl2pPr marL="609570" indent="0">
              <a:buNone/>
              <a:defRPr sz="1600"/>
            </a:lvl2pPr>
            <a:lvl3pPr marL="1219140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sv-SE"/>
              <a:t>Klicka här för att ändra format på överrubriken</a:t>
            </a:r>
          </a:p>
        </p:txBody>
      </p:sp>
      <p:cxnSp>
        <p:nvCxnSpPr>
          <p:cNvPr id="14" name="Rak 13"/>
          <p:cNvCxnSpPr/>
          <p:nvPr userDrawn="1"/>
        </p:nvCxnSpPr>
        <p:spPr>
          <a:xfrm>
            <a:off x="1007435" y="1980043"/>
            <a:ext cx="10081120" cy="0"/>
          </a:xfrm>
          <a:prstGeom prst="line">
            <a:avLst/>
          </a:prstGeom>
          <a:ln w="76200" cmpd="sng">
            <a:solidFill>
              <a:srgbClr val="094F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latshållare för innehåll 5"/>
          <p:cNvSpPr>
            <a:spLocks noGrp="1"/>
          </p:cNvSpPr>
          <p:nvPr>
            <p:ph sz="quarter" idx="10"/>
          </p:nvPr>
        </p:nvSpPr>
        <p:spPr>
          <a:xfrm>
            <a:off x="1007535" y="2277535"/>
            <a:ext cx="10081684" cy="3456517"/>
          </a:xfrm>
        </p:spPr>
        <p:txBody>
          <a:bodyPr lIns="0"/>
          <a:lstStyle>
            <a:lvl2pPr marL="609570" indent="0">
              <a:buFontTx/>
              <a:buNone/>
              <a:defRPr/>
            </a:lvl2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69EDC225-CEE2-4B54-9B6F-BA6A10A5D2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72" y="6143904"/>
            <a:ext cx="1010251" cy="2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3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BD696B6-483B-CFA1-DB83-80DF8117D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2697F155-0EEF-47F0-0952-5D8F708D8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348B3C47-A26F-1A26-7E27-4CDA1382B8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DDFFB05A-B1F7-A41F-9CC9-BF98DE36F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11BD4864-400B-A848-0C6C-78EFF30AE3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A9EEC136-5AA8-EE6B-9800-5BE206B30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B8A4F258-5AED-D034-06B0-D35E11E10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65F382FB-0668-AF9E-F8C1-FF2848522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5082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BCC4BD8-F042-139B-CEDF-2054129DF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5B0387C4-7A49-81ED-3A90-6C19F30B1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AFAC973C-81CE-D729-FD79-3869D36FC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6AA4927-56E8-9B0E-4921-FA240D4AD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5575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16516CDB-BEAD-8F0D-8402-E95941A31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39FBC4B2-33FB-614B-1B7F-87DF9CBDD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6A04A593-A61D-80F1-EDED-1FAD9B498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1307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0A60CBC-414E-4F2F-996B-1BD75A2F9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17B40E8-144F-ACDB-5A0C-E35D38C582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DBC2442-E807-9EB0-585C-3996ADCE4E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3CC657B-9282-DA2B-5BA6-D04447CD7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004358B-A8DF-F171-C0EC-84EA3B419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C6BBE60F-5915-3E08-CB83-A1DF1F3B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05354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17E2B8E-5C01-8662-2A4A-DB6D6B27B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69738A33-DF1D-677B-6E13-750CCA8FCD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1875E4CC-E2CF-9167-BDC8-AD3E8D7BD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03D09507-2EE4-52E6-C6D7-35DF1C9F0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E93D447-CE49-D5D1-998C-9DC95FB1D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35172D4B-9005-99BB-721A-B385D7305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498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image" Target="../media/image1.emf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ED9752C8-97A7-20F7-1867-E0FDD84B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8C63FBC-1EEA-5798-9190-B2597A97A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B8C124D-033C-5B98-776A-E0399147E1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3BEF3-469B-4F35-ACC8-A38D27E325D0}" type="datetimeFigureOut">
              <a:rPr lang="sv-SE" smtClean="0"/>
              <a:t>2025-08-27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F364F21-5DA3-9029-9506-2CC4A1FAE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FEB3FBF-509B-FEA0-407B-1B2B87AA4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41ED5-0232-4CD0-8760-CDB986AF190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1654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rubrik 1"/>
          <p:cNvSpPr>
            <a:spLocks noGrp="1" noChangeAspect="1"/>
          </p:cNvSpPr>
          <p:nvPr>
            <p:ph type="title"/>
          </p:nvPr>
        </p:nvSpPr>
        <p:spPr>
          <a:xfrm>
            <a:off x="719403" y="1028734"/>
            <a:ext cx="10972800" cy="62278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8" name="Platshållare för text 2"/>
          <p:cNvSpPr>
            <a:spLocks noGrp="1"/>
          </p:cNvSpPr>
          <p:nvPr>
            <p:ph type="body" idx="1"/>
          </p:nvPr>
        </p:nvSpPr>
        <p:spPr>
          <a:xfrm>
            <a:off x="719403" y="1988841"/>
            <a:ext cx="10753195" cy="40079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B8633500-55BF-492C-AAFC-AE64E8DB1CB6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" y="6140189"/>
            <a:ext cx="942691" cy="231911"/>
          </a:xfrm>
          <a:prstGeom prst="rect">
            <a:avLst/>
          </a:prstGeom>
        </p:spPr>
      </p:pic>
      <p:sp>
        <p:nvSpPr>
          <p:cNvPr id="9" name="Platshållare för text 2"/>
          <p:cNvSpPr txBox="1">
            <a:spLocks/>
          </p:cNvSpPr>
          <p:nvPr userDrawn="1"/>
        </p:nvSpPr>
        <p:spPr>
          <a:xfrm>
            <a:off x="6096000" y="6163733"/>
            <a:ext cx="5689600" cy="277283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Helvetica Light"/>
                <a:ea typeface="+mn-ea"/>
                <a:cs typeface="Helvetica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Helvetica Light"/>
                <a:ea typeface="+mn-ea"/>
                <a:cs typeface="Helvetica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Helvetica Light"/>
                <a:ea typeface="+mn-ea"/>
                <a:cs typeface="Helvetica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Helvetica Light"/>
                <a:ea typeface="+mn-ea"/>
                <a:cs typeface="Helvetica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chemeClr val="tx1"/>
                </a:solidFill>
                <a:latin typeface="Helvetica Light"/>
                <a:ea typeface="+mn-ea"/>
                <a:cs typeface="Helvetica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1200"/>
              <a:t>Källhänvisning</a:t>
            </a:r>
          </a:p>
        </p:txBody>
      </p:sp>
    </p:spTree>
    <p:extLst>
      <p:ext uri="{BB962C8B-B14F-4D97-AF65-F5344CB8AC3E}">
        <p14:creationId xmlns:p14="http://schemas.microsoft.com/office/powerpoint/2010/main" val="262616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5" r:id="rId34"/>
    <p:sldLayoutId id="2147483696" r:id="rId35"/>
    <p:sldLayoutId id="2147483697" r:id="rId36"/>
    <p:sldLayoutId id="2147483698" r:id="rId37"/>
  </p:sldLayoutIdLst>
  <p:hf sldNum="0" hdr="0" ftr="0"/>
  <p:txStyles>
    <p:titleStyle>
      <a:lvl1pPr algn="ctr" defTabSz="609585" rtl="0" eaLnBrk="1" latinLnBrk="0" hangingPunct="1">
        <a:spcBef>
          <a:spcPct val="0"/>
        </a:spcBef>
        <a:buNone/>
        <a:defRPr sz="5867" b="1" i="0" kern="1200">
          <a:solidFill>
            <a:schemeClr val="tx1"/>
          </a:solidFill>
          <a:latin typeface="Helvetica"/>
          <a:ea typeface="+mj-ea"/>
          <a:cs typeface="+mj-cs"/>
        </a:defRPr>
      </a:lvl1pPr>
    </p:titleStyle>
    <p:bodyStyle>
      <a:lvl1pPr marL="0" indent="0" algn="l" defTabSz="609585" rtl="0" eaLnBrk="1" latinLnBrk="0" hangingPunct="1">
        <a:spcBef>
          <a:spcPct val="20000"/>
        </a:spcBef>
        <a:buFont typeface="Arial"/>
        <a:buNone/>
        <a:defRPr sz="1867" kern="1200">
          <a:solidFill>
            <a:schemeClr val="tx1"/>
          </a:solidFill>
          <a:latin typeface="Helvetica Light"/>
          <a:ea typeface="+mn-ea"/>
          <a:cs typeface="Helvetica Light"/>
        </a:defRPr>
      </a:lvl1pPr>
      <a:lvl2pPr marL="609585" indent="0" algn="l" defTabSz="609585" rtl="0" eaLnBrk="1" latinLnBrk="0" hangingPunct="1">
        <a:spcBef>
          <a:spcPct val="20000"/>
        </a:spcBef>
        <a:buFont typeface="Arial"/>
        <a:buNone/>
        <a:defRPr sz="1867" kern="1200">
          <a:solidFill>
            <a:schemeClr val="tx1"/>
          </a:solidFill>
          <a:latin typeface="Helvetica Light"/>
          <a:ea typeface="+mn-ea"/>
          <a:cs typeface="Helvetica Light"/>
        </a:defRPr>
      </a:lvl2pPr>
      <a:lvl3pPr marL="1219170" indent="0" algn="l" defTabSz="609585" rtl="0" eaLnBrk="1" latinLnBrk="0" hangingPunct="1">
        <a:spcBef>
          <a:spcPct val="20000"/>
        </a:spcBef>
        <a:buFont typeface="Arial"/>
        <a:buNone/>
        <a:defRPr sz="1867" kern="1200">
          <a:solidFill>
            <a:schemeClr val="tx1"/>
          </a:solidFill>
          <a:latin typeface="Helvetica Light"/>
          <a:ea typeface="+mn-ea"/>
          <a:cs typeface="Helvetica Light"/>
        </a:defRPr>
      </a:lvl3pPr>
      <a:lvl4pPr marL="1828754" indent="0" algn="l" defTabSz="609585" rtl="0" eaLnBrk="1" latinLnBrk="0" hangingPunct="1">
        <a:spcBef>
          <a:spcPct val="20000"/>
        </a:spcBef>
        <a:buFont typeface="Arial"/>
        <a:buNone/>
        <a:defRPr sz="1867" kern="1200">
          <a:solidFill>
            <a:schemeClr val="tx1"/>
          </a:solidFill>
          <a:latin typeface="Helvetica Light"/>
          <a:ea typeface="+mn-ea"/>
          <a:cs typeface="Helvetica Light"/>
        </a:defRPr>
      </a:lvl4pPr>
      <a:lvl5pPr marL="2438339" indent="0" algn="l" defTabSz="609585" rtl="0" eaLnBrk="1" latinLnBrk="0" hangingPunct="1">
        <a:spcBef>
          <a:spcPct val="20000"/>
        </a:spcBef>
        <a:buFont typeface="Arial"/>
        <a:buNone/>
        <a:defRPr sz="1867" kern="1200">
          <a:solidFill>
            <a:schemeClr val="tx1"/>
          </a:solidFill>
          <a:latin typeface="Helvetica Light"/>
          <a:ea typeface="+mn-ea"/>
          <a:cs typeface="Helvetica Light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9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Relationship Id="rId9" Type="http://schemas.openxmlformats.org/officeDocument/2006/relationships/image" Target="../media/image4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chart" Target="../charts/char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chart" Target="../charts/char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9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vå personer håller händerna medan de sitter på bänken">
            <a:extLst>
              <a:ext uri="{FF2B5EF4-FFF2-40B4-BE49-F238E27FC236}">
                <a16:creationId xmlns:a16="http://schemas.microsoft.com/office/drawing/2014/main" id="{0B79C842-EFD2-442D-CB7A-BFA9E27ADF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103" r="9091"/>
          <a:stretch>
            <a:fillRect/>
          </a:stretch>
        </p:blipFill>
        <p:spPr>
          <a:xfrm>
            <a:off x="52059" y="10"/>
            <a:ext cx="12191981" cy="6857990"/>
          </a:xfrm>
          <a:prstGeom prst="rect">
            <a:avLst/>
          </a:prstGeom>
        </p:spPr>
      </p:pic>
      <p:sp>
        <p:nvSpPr>
          <p:cNvPr id="18" name="Rectangle 21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9511438-FC5C-0595-EBC9-F16AF27CF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dirty="0">
                <a:solidFill>
                  <a:schemeClr val="bg1"/>
                </a:solidFill>
              </a:rPr>
              <a:t>Gen Z</a:t>
            </a:r>
          </a:p>
        </p:txBody>
      </p:sp>
      <p:sp>
        <p:nvSpPr>
          <p:cNvPr id="19" name="Rectangle: Rounded Corners 23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Bildobjekt 3" descr="En bild som visar Teckensnitt, Grafik, grafisk design, logotyp&#10;&#10;Automatiskt genererad beskrivning">
            <a:extLst>
              <a:ext uri="{FF2B5EF4-FFF2-40B4-BE49-F238E27FC236}">
                <a16:creationId xmlns:a16="http://schemas.microsoft.com/office/drawing/2014/main" id="{DC698116-5B7D-5E4B-EE5A-DE3999AAC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5" y="6456070"/>
            <a:ext cx="1315824" cy="322784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7D580790-A5CC-9053-CD24-C6B50CF667DB}"/>
              </a:ext>
            </a:extLst>
          </p:cNvPr>
          <p:cNvSpPr txBox="1"/>
          <p:nvPr/>
        </p:nvSpPr>
        <p:spPr>
          <a:xfrm>
            <a:off x="518805" y="5674658"/>
            <a:ext cx="61780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Den </a:t>
            </a:r>
            <a:r>
              <a:rPr lang="en-US" sz="2800" dirty="0" err="1">
                <a:solidFill>
                  <a:schemeClr val="bg1"/>
                </a:solidFill>
              </a:rPr>
              <a:t>första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Videogenerationen</a:t>
            </a:r>
            <a:endParaRPr lang="sv-SE" sz="2800" dirty="0"/>
          </a:p>
        </p:txBody>
      </p:sp>
    </p:spTree>
    <p:extLst>
      <p:ext uri="{BB962C8B-B14F-4D97-AF65-F5344CB8AC3E}">
        <p14:creationId xmlns:p14="http://schemas.microsoft.com/office/powerpoint/2010/main" val="464842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i-Fi logo typ bilder">
            <a:extLst>
              <a:ext uri="{FF2B5EF4-FFF2-40B4-BE49-F238E27FC236}">
                <a16:creationId xmlns:a16="http://schemas.microsoft.com/office/drawing/2014/main" id="{BC46C575-028D-8F30-7A54-40D3DB7B48E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545" b="14098"/>
          <a:stretch>
            <a:fillRect/>
          </a:stretch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25" name="Rectangle 19">
            <a:extLst>
              <a:ext uri="{FF2B5EF4-FFF2-40B4-BE49-F238E27FC236}">
                <a16:creationId xmlns:a16="http://schemas.microsoft.com/office/drawing/2014/main" id="{B4916930-E76E-4100-9DCF-4981566A3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57375" y="1885950"/>
            <a:ext cx="8505825" cy="3152775"/>
          </a:xfrm>
          <a:prstGeom prst="rect">
            <a:avLst/>
          </a:prstGeom>
          <a:solidFill>
            <a:schemeClr val="bg1">
              <a:alpha val="75000"/>
            </a:schemeClr>
          </a:solidFill>
          <a:ln w="63500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EBDC0B3F-5EEA-52B6-C9A0-F512CB465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6475" y="2247900"/>
            <a:ext cx="7581900" cy="25146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Total </a:t>
            </a:r>
            <a:r>
              <a:rPr lang="en-US" sz="5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videokonsumtion</a:t>
            </a:r>
            <a:r>
              <a:rPr lang="en-US" sz="5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5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en-US" sz="5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5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hemmet</a:t>
            </a:r>
            <a:r>
              <a:rPr lang="en-US" sz="5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</a:t>
            </a:r>
            <a:r>
              <a:rPr lang="en-US" sz="5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alla</a:t>
            </a:r>
            <a:r>
              <a:rPr lang="en-US" sz="5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5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plattformar</a:t>
            </a:r>
            <a:endParaRPr lang="en-US" sz="5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Bildobjekt 12" descr="En bild som visar Teckensnitt, Grafik, grafisk design, logotyp&#10;&#10;Automatiskt genererad beskrivning">
            <a:extLst>
              <a:ext uri="{FF2B5EF4-FFF2-40B4-BE49-F238E27FC236}">
                <a16:creationId xmlns:a16="http://schemas.microsoft.com/office/drawing/2014/main" id="{C78E5777-7516-4D07-377E-24854E419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5" y="6456070"/>
            <a:ext cx="1315824" cy="322784"/>
          </a:xfrm>
          <a:prstGeom prst="rect">
            <a:avLst/>
          </a:prstGeom>
        </p:spPr>
      </p:pic>
      <p:sp>
        <p:nvSpPr>
          <p:cNvPr id="16" name="textruta 15">
            <a:extLst>
              <a:ext uri="{FF2B5EF4-FFF2-40B4-BE49-F238E27FC236}">
                <a16:creationId xmlns:a16="http://schemas.microsoft.com/office/drawing/2014/main" id="{008F0E71-9C15-5E51-ADCE-60BB6520A286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  <p:pic>
        <p:nvPicPr>
          <p:cNvPr id="17" name="Bild 16" descr="Arbeta från Home Wi-Fi med hel fyllning">
            <a:extLst>
              <a:ext uri="{FF2B5EF4-FFF2-40B4-BE49-F238E27FC236}">
                <a16:creationId xmlns:a16="http://schemas.microsoft.com/office/drawing/2014/main" id="{9DC5F11D-AF6D-3592-27AC-02FCD4CFC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487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10CE40DC-5723-449B-A365-A61D8C262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Wi-Fi logo typ bilder">
            <a:extLst>
              <a:ext uri="{FF2B5EF4-FFF2-40B4-BE49-F238E27FC236}">
                <a16:creationId xmlns:a16="http://schemas.microsoft.com/office/drawing/2014/main" id="{BC46C575-028D-8F30-7A54-40D3DB7B48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535" r="-1" b="14087"/>
          <a:stretch>
            <a:fillRect/>
          </a:stretch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9854DBCA-D3C3-4C19-9B2E-DFA0BE6472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67853" y="0"/>
            <a:ext cx="10256294" cy="6858000"/>
          </a:xfrm>
          <a:custGeom>
            <a:avLst/>
            <a:gdLst>
              <a:gd name="connsiteX0" fmla="*/ 8218354 w 9841377"/>
              <a:gd name="connsiteY0" fmla="*/ 0 h 6858000"/>
              <a:gd name="connsiteX1" fmla="*/ 5551962 w 9841377"/>
              <a:gd name="connsiteY1" fmla="*/ 0 h 6858000"/>
              <a:gd name="connsiteX2" fmla="*/ 5482342 w 9841377"/>
              <a:gd name="connsiteY2" fmla="*/ 0 h 6858000"/>
              <a:gd name="connsiteX3" fmla="*/ 4359035 w 9841377"/>
              <a:gd name="connsiteY3" fmla="*/ 0 h 6858000"/>
              <a:gd name="connsiteX4" fmla="*/ 4289415 w 9841377"/>
              <a:gd name="connsiteY4" fmla="*/ 0 h 6858000"/>
              <a:gd name="connsiteX5" fmla="*/ 1623023 w 9841377"/>
              <a:gd name="connsiteY5" fmla="*/ 0 h 6858000"/>
              <a:gd name="connsiteX6" fmla="*/ 1600899 w 9841377"/>
              <a:gd name="connsiteY6" fmla="*/ 14997 h 6858000"/>
              <a:gd name="connsiteX7" fmla="*/ 0 w 9841377"/>
              <a:gd name="connsiteY7" fmla="*/ 3621656 h 6858000"/>
              <a:gd name="connsiteX8" fmla="*/ 1874350 w 9841377"/>
              <a:gd name="connsiteY8" fmla="*/ 6374814 h 6858000"/>
              <a:gd name="connsiteX9" fmla="*/ 2390998 w 9841377"/>
              <a:gd name="connsiteY9" fmla="*/ 6780599 h 6858000"/>
              <a:gd name="connsiteX10" fmla="*/ 2502754 w 9841377"/>
              <a:gd name="connsiteY10" fmla="*/ 6858000 h 6858000"/>
              <a:gd name="connsiteX11" fmla="*/ 4289415 w 9841377"/>
              <a:gd name="connsiteY11" fmla="*/ 6858000 h 6858000"/>
              <a:gd name="connsiteX12" fmla="*/ 4359035 w 9841377"/>
              <a:gd name="connsiteY12" fmla="*/ 6858000 h 6858000"/>
              <a:gd name="connsiteX13" fmla="*/ 5482342 w 9841377"/>
              <a:gd name="connsiteY13" fmla="*/ 6858000 h 6858000"/>
              <a:gd name="connsiteX14" fmla="*/ 5551962 w 9841377"/>
              <a:gd name="connsiteY14" fmla="*/ 6858000 h 6858000"/>
              <a:gd name="connsiteX15" fmla="*/ 7338623 w 9841377"/>
              <a:gd name="connsiteY15" fmla="*/ 6858000 h 6858000"/>
              <a:gd name="connsiteX16" fmla="*/ 7450379 w 9841377"/>
              <a:gd name="connsiteY16" fmla="*/ 6780599 h 6858000"/>
              <a:gd name="connsiteX17" fmla="*/ 7967027 w 9841377"/>
              <a:gd name="connsiteY17" fmla="*/ 6374814 h 6858000"/>
              <a:gd name="connsiteX18" fmla="*/ 9841377 w 9841377"/>
              <a:gd name="connsiteY18" fmla="*/ 3621656 h 6858000"/>
              <a:gd name="connsiteX19" fmla="*/ 8240478 w 9841377"/>
              <a:gd name="connsiteY19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41377" h="6858000">
                <a:moveTo>
                  <a:pt x="8218354" y="0"/>
                </a:moveTo>
                <a:lnTo>
                  <a:pt x="5551962" y="0"/>
                </a:lnTo>
                <a:lnTo>
                  <a:pt x="5482342" y="0"/>
                </a:lnTo>
                <a:lnTo>
                  <a:pt x="4359035" y="0"/>
                </a:lnTo>
                <a:lnTo>
                  <a:pt x="4289415" y="0"/>
                </a:lnTo>
                <a:lnTo>
                  <a:pt x="1623023" y="0"/>
                </a:lnTo>
                <a:lnTo>
                  <a:pt x="1600899" y="14997"/>
                </a:lnTo>
                <a:cubicBezTo>
                  <a:pt x="573736" y="754641"/>
                  <a:pt x="0" y="2093192"/>
                  <a:pt x="0" y="3621656"/>
                </a:cubicBezTo>
                <a:cubicBezTo>
                  <a:pt x="0" y="4969131"/>
                  <a:pt x="928725" y="5602839"/>
                  <a:pt x="1874350" y="6374814"/>
                </a:cubicBezTo>
                <a:cubicBezTo>
                  <a:pt x="2046553" y="6515397"/>
                  <a:pt x="2217180" y="6653108"/>
                  <a:pt x="2390998" y="6780599"/>
                </a:cubicBezTo>
                <a:lnTo>
                  <a:pt x="2502754" y="6858000"/>
                </a:lnTo>
                <a:lnTo>
                  <a:pt x="4289415" y="6858000"/>
                </a:lnTo>
                <a:lnTo>
                  <a:pt x="4359035" y="6858000"/>
                </a:lnTo>
                <a:lnTo>
                  <a:pt x="5482342" y="6858000"/>
                </a:lnTo>
                <a:lnTo>
                  <a:pt x="5551962" y="6858000"/>
                </a:lnTo>
                <a:lnTo>
                  <a:pt x="7338623" y="6858000"/>
                </a:lnTo>
                <a:lnTo>
                  <a:pt x="7450379" y="6780599"/>
                </a:lnTo>
                <a:cubicBezTo>
                  <a:pt x="7624197" y="6653108"/>
                  <a:pt x="7794824" y="6515397"/>
                  <a:pt x="7967027" y="6374814"/>
                </a:cubicBezTo>
                <a:cubicBezTo>
                  <a:pt x="8912652" y="5602839"/>
                  <a:pt x="9841377" y="4969131"/>
                  <a:pt x="9841377" y="3621656"/>
                </a:cubicBezTo>
                <a:cubicBezTo>
                  <a:pt x="9841377" y="2093192"/>
                  <a:pt x="9267641" y="754641"/>
                  <a:pt x="8240478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1383CB6-8BE5-4911-970B-A4151A07E7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16525" y="0"/>
            <a:ext cx="9958950" cy="6858000"/>
          </a:xfrm>
          <a:custGeom>
            <a:avLst/>
            <a:gdLst>
              <a:gd name="connsiteX0" fmla="*/ 7551973 w 9174595"/>
              <a:gd name="connsiteY0" fmla="*/ 0 h 6858000"/>
              <a:gd name="connsiteX1" fmla="*/ 5634635 w 9174595"/>
              <a:gd name="connsiteY1" fmla="*/ 0 h 6858000"/>
              <a:gd name="connsiteX2" fmla="*/ 5550590 w 9174595"/>
              <a:gd name="connsiteY2" fmla="*/ 0 h 6858000"/>
              <a:gd name="connsiteX3" fmla="*/ 5480986 w 9174595"/>
              <a:gd name="connsiteY3" fmla="*/ 0 h 6858000"/>
              <a:gd name="connsiteX4" fmla="*/ 4886240 w 9174595"/>
              <a:gd name="connsiteY4" fmla="*/ 0 h 6858000"/>
              <a:gd name="connsiteX5" fmla="*/ 4816638 w 9174595"/>
              <a:gd name="connsiteY5" fmla="*/ 0 h 6858000"/>
              <a:gd name="connsiteX6" fmla="*/ 4357958 w 9174595"/>
              <a:gd name="connsiteY6" fmla="*/ 0 h 6858000"/>
              <a:gd name="connsiteX7" fmla="*/ 4288354 w 9174595"/>
              <a:gd name="connsiteY7" fmla="*/ 0 h 6858000"/>
              <a:gd name="connsiteX8" fmla="*/ 3693608 w 9174595"/>
              <a:gd name="connsiteY8" fmla="*/ 0 h 6858000"/>
              <a:gd name="connsiteX9" fmla="*/ 3624006 w 9174595"/>
              <a:gd name="connsiteY9" fmla="*/ 0 h 6858000"/>
              <a:gd name="connsiteX10" fmla="*/ 3276448 w 9174595"/>
              <a:gd name="connsiteY10" fmla="*/ 0 h 6858000"/>
              <a:gd name="connsiteX11" fmla="*/ 1622622 w 9174595"/>
              <a:gd name="connsiteY11" fmla="*/ 0 h 6858000"/>
              <a:gd name="connsiteX12" fmla="*/ 1600504 w 9174595"/>
              <a:gd name="connsiteY12" fmla="*/ 14997 h 6858000"/>
              <a:gd name="connsiteX13" fmla="*/ 0 w 9174595"/>
              <a:gd name="connsiteY13" fmla="*/ 3621656 h 6858000"/>
              <a:gd name="connsiteX14" fmla="*/ 1873886 w 9174595"/>
              <a:gd name="connsiteY14" fmla="*/ 6374814 h 6858000"/>
              <a:gd name="connsiteX15" fmla="*/ 2390406 w 9174595"/>
              <a:gd name="connsiteY15" fmla="*/ 6780599 h 6858000"/>
              <a:gd name="connsiteX16" fmla="*/ 2502136 w 9174595"/>
              <a:gd name="connsiteY16" fmla="*/ 6858000 h 6858000"/>
              <a:gd name="connsiteX17" fmla="*/ 3276448 w 9174595"/>
              <a:gd name="connsiteY17" fmla="*/ 6858000 h 6858000"/>
              <a:gd name="connsiteX18" fmla="*/ 3624006 w 9174595"/>
              <a:gd name="connsiteY18" fmla="*/ 6858000 h 6858000"/>
              <a:gd name="connsiteX19" fmla="*/ 3693608 w 9174595"/>
              <a:gd name="connsiteY19" fmla="*/ 6858000 h 6858000"/>
              <a:gd name="connsiteX20" fmla="*/ 4288354 w 9174595"/>
              <a:gd name="connsiteY20" fmla="*/ 6858000 h 6858000"/>
              <a:gd name="connsiteX21" fmla="*/ 4357958 w 9174595"/>
              <a:gd name="connsiteY21" fmla="*/ 6858000 h 6858000"/>
              <a:gd name="connsiteX22" fmla="*/ 4816638 w 9174595"/>
              <a:gd name="connsiteY22" fmla="*/ 6858000 h 6858000"/>
              <a:gd name="connsiteX23" fmla="*/ 4886240 w 9174595"/>
              <a:gd name="connsiteY23" fmla="*/ 6858000 h 6858000"/>
              <a:gd name="connsiteX24" fmla="*/ 5480986 w 9174595"/>
              <a:gd name="connsiteY24" fmla="*/ 6858000 h 6858000"/>
              <a:gd name="connsiteX25" fmla="*/ 5550590 w 9174595"/>
              <a:gd name="connsiteY25" fmla="*/ 6858000 h 6858000"/>
              <a:gd name="connsiteX26" fmla="*/ 5634635 w 9174595"/>
              <a:gd name="connsiteY26" fmla="*/ 6858000 h 6858000"/>
              <a:gd name="connsiteX27" fmla="*/ 6672460 w 9174595"/>
              <a:gd name="connsiteY27" fmla="*/ 6858000 h 6858000"/>
              <a:gd name="connsiteX28" fmla="*/ 6784188 w 9174595"/>
              <a:gd name="connsiteY28" fmla="*/ 6780599 h 6858000"/>
              <a:gd name="connsiteX29" fmla="*/ 7300708 w 9174595"/>
              <a:gd name="connsiteY29" fmla="*/ 6374814 h 6858000"/>
              <a:gd name="connsiteX30" fmla="*/ 9174595 w 9174595"/>
              <a:gd name="connsiteY30" fmla="*/ 3621656 h 6858000"/>
              <a:gd name="connsiteX31" fmla="*/ 7574092 w 9174595"/>
              <a:gd name="connsiteY3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174595" h="6858000">
                <a:moveTo>
                  <a:pt x="7551973" y="0"/>
                </a:moveTo>
                <a:lnTo>
                  <a:pt x="5634635" y="0"/>
                </a:lnTo>
                <a:lnTo>
                  <a:pt x="5550590" y="0"/>
                </a:lnTo>
                <a:lnTo>
                  <a:pt x="5480986" y="0"/>
                </a:lnTo>
                <a:lnTo>
                  <a:pt x="4886240" y="0"/>
                </a:lnTo>
                <a:lnTo>
                  <a:pt x="4816638" y="0"/>
                </a:lnTo>
                <a:lnTo>
                  <a:pt x="4357958" y="0"/>
                </a:lnTo>
                <a:lnTo>
                  <a:pt x="4288354" y="0"/>
                </a:lnTo>
                <a:lnTo>
                  <a:pt x="3693608" y="0"/>
                </a:lnTo>
                <a:lnTo>
                  <a:pt x="3624006" y="0"/>
                </a:lnTo>
                <a:lnTo>
                  <a:pt x="3276448" y="0"/>
                </a:lnTo>
                <a:lnTo>
                  <a:pt x="1622622" y="0"/>
                </a:lnTo>
                <a:lnTo>
                  <a:pt x="1600504" y="14997"/>
                </a:lnTo>
                <a:cubicBezTo>
                  <a:pt x="573594" y="754641"/>
                  <a:pt x="0" y="2093192"/>
                  <a:pt x="0" y="3621656"/>
                </a:cubicBezTo>
                <a:cubicBezTo>
                  <a:pt x="0" y="4969131"/>
                  <a:pt x="928496" y="5602839"/>
                  <a:pt x="1873886" y="6374814"/>
                </a:cubicBezTo>
                <a:cubicBezTo>
                  <a:pt x="2046046" y="6515397"/>
                  <a:pt x="2216632" y="6653108"/>
                  <a:pt x="2390406" y="6780599"/>
                </a:cubicBezTo>
                <a:lnTo>
                  <a:pt x="2502136" y="6858000"/>
                </a:lnTo>
                <a:lnTo>
                  <a:pt x="3276448" y="6858000"/>
                </a:lnTo>
                <a:lnTo>
                  <a:pt x="3624006" y="6858000"/>
                </a:lnTo>
                <a:lnTo>
                  <a:pt x="3693608" y="6858000"/>
                </a:lnTo>
                <a:lnTo>
                  <a:pt x="4288354" y="6858000"/>
                </a:lnTo>
                <a:lnTo>
                  <a:pt x="4357958" y="6858000"/>
                </a:lnTo>
                <a:lnTo>
                  <a:pt x="4816638" y="6858000"/>
                </a:lnTo>
                <a:lnTo>
                  <a:pt x="4886240" y="6858000"/>
                </a:lnTo>
                <a:lnTo>
                  <a:pt x="5480986" y="6858000"/>
                </a:lnTo>
                <a:lnTo>
                  <a:pt x="5550590" y="6858000"/>
                </a:lnTo>
                <a:lnTo>
                  <a:pt x="5634635" y="6858000"/>
                </a:lnTo>
                <a:lnTo>
                  <a:pt x="6672460" y="6858000"/>
                </a:lnTo>
                <a:lnTo>
                  <a:pt x="6784188" y="6780599"/>
                </a:lnTo>
                <a:cubicBezTo>
                  <a:pt x="6957963" y="6653108"/>
                  <a:pt x="7128548" y="6515397"/>
                  <a:pt x="7300708" y="6374814"/>
                </a:cubicBezTo>
                <a:cubicBezTo>
                  <a:pt x="8246100" y="5602839"/>
                  <a:pt x="9174595" y="4969131"/>
                  <a:pt x="9174595" y="3621656"/>
                </a:cubicBezTo>
                <a:cubicBezTo>
                  <a:pt x="9174595" y="2093192"/>
                  <a:pt x="8601001" y="754641"/>
                  <a:pt x="7574092" y="14997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842D14D1-56B7-40CD-8694-A9A48170C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08673" y="-17801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950A315C-978A-4A52-966E-55B2698F2A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75235" y="-17801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aphicFrame>
        <p:nvGraphicFramePr>
          <p:cNvPr id="8" name="Platshållare för innehåll 9">
            <a:extLst>
              <a:ext uri="{FF2B5EF4-FFF2-40B4-BE49-F238E27FC236}">
                <a16:creationId xmlns:a16="http://schemas.microsoft.com/office/drawing/2014/main" id="{F68A4ECF-01CA-687E-9E05-7D506A3120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739958"/>
              </p:ext>
            </p:extLst>
          </p:nvPr>
        </p:nvGraphicFramePr>
        <p:xfrm>
          <a:off x="1363134" y="2231178"/>
          <a:ext cx="3210098" cy="2979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Platshållare för innehåll 9">
            <a:extLst>
              <a:ext uri="{FF2B5EF4-FFF2-40B4-BE49-F238E27FC236}">
                <a16:creationId xmlns:a16="http://schemas.microsoft.com/office/drawing/2014/main" id="{96DB6162-7FD7-FFBD-655C-BE2FDD6B27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5941097"/>
              </p:ext>
            </p:extLst>
          </p:nvPr>
        </p:nvGraphicFramePr>
        <p:xfrm>
          <a:off x="4436072" y="2231178"/>
          <a:ext cx="3210098" cy="2979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Platshållare för innehåll 9">
            <a:extLst>
              <a:ext uri="{FF2B5EF4-FFF2-40B4-BE49-F238E27FC236}">
                <a16:creationId xmlns:a16="http://schemas.microsoft.com/office/drawing/2014/main" id="{31D890F1-001A-F5F8-AA07-025DEB7FEB8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121859"/>
              </p:ext>
            </p:extLst>
          </p:nvPr>
        </p:nvGraphicFramePr>
        <p:xfrm>
          <a:off x="7480435" y="2231177"/>
          <a:ext cx="3210098" cy="2979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2" name="Bildobjekt 11" descr="En bild som visar Teckensnitt, Grafik, grafisk design, logotyp&#10;&#10;Automatiskt genererad beskrivning">
            <a:extLst>
              <a:ext uri="{FF2B5EF4-FFF2-40B4-BE49-F238E27FC236}">
                <a16:creationId xmlns:a16="http://schemas.microsoft.com/office/drawing/2014/main" id="{16847E33-623A-66C5-9844-0C395F817F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1505" y="6456070"/>
            <a:ext cx="1315824" cy="322784"/>
          </a:xfrm>
          <a:prstGeom prst="rect">
            <a:avLst/>
          </a:prstGeom>
        </p:spPr>
      </p:pic>
      <p:sp>
        <p:nvSpPr>
          <p:cNvPr id="13" name="textruta 12">
            <a:extLst>
              <a:ext uri="{FF2B5EF4-FFF2-40B4-BE49-F238E27FC236}">
                <a16:creationId xmlns:a16="http://schemas.microsoft.com/office/drawing/2014/main" id="{B317E320-A34D-0769-4353-9E63E90EBC12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  <p:pic>
        <p:nvPicPr>
          <p:cNvPr id="14" name="Bild 13" descr="Arbeta från Home Wi-Fi med hel fyllning">
            <a:extLst>
              <a:ext uri="{FF2B5EF4-FFF2-40B4-BE49-F238E27FC236}">
                <a16:creationId xmlns:a16="http://schemas.microsoft.com/office/drawing/2014/main" id="{5AF4800C-3660-A072-D55E-E397E250DE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  <p:sp>
        <p:nvSpPr>
          <p:cNvPr id="15" name="Rubrik 1">
            <a:extLst>
              <a:ext uri="{FF2B5EF4-FFF2-40B4-BE49-F238E27FC236}">
                <a16:creationId xmlns:a16="http://schemas.microsoft.com/office/drawing/2014/main" id="{727C3CB0-5FC1-15D9-949B-80D15A30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 dirty="0"/>
              <a:t>Dagliga räckvidder och tittartider i hemmet</a:t>
            </a:r>
          </a:p>
        </p:txBody>
      </p:sp>
    </p:spTree>
    <p:extLst>
      <p:ext uri="{BB962C8B-B14F-4D97-AF65-F5344CB8AC3E}">
        <p14:creationId xmlns:p14="http://schemas.microsoft.com/office/powerpoint/2010/main" val="3064796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 fontScale="90000"/>
          </a:bodyPr>
          <a:lstStyle/>
          <a:p>
            <a:br>
              <a:rPr kumimoji="0" lang="sv-SE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sv-SE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YouTube, </a:t>
            </a:r>
            <a:r>
              <a:rPr lang="sv-SE" dirty="0">
                <a:solidFill>
                  <a:prstClr val="black"/>
                </a:solidFill>
                <a:latin typeface="Calibri Light" panose="020F0302020204030204"/>
              </a:rPr>
              <a:t>Meta, </a:t>
            </a:r>
            <a:r>
              <a:rPr kumimoji="0" lang="sv-SE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Snap och TikTok når flest i Gen Z</a:t>
            </a:r>
            <a:endParaRPr lang="sv-SE" sz="4000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7255CCAE-5306-445F-E293-148E040EE0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6859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8" name="Bild 17" descr="Arbeta från Home Wi-Fi med hel fyllning">
            <a:extLst>
              <a:ext uri="{FF2B5EF4-FFF2-40B4-BE49-F238E27FC236}">
                <a16:creationId xmlns:a16="http://schemas.microsoft.com/office/drawing/2014/main" id="{4E630CF5-5A90-8F36-2A63-F32048A902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  <p:sp>
        <p:nvSpPr>
          <p:cNvPr id="19" name="textruta 18">
            <a:extLst>
              <a:ext uri="{FF2B5EF4-FFF2-40B4-BE49-F238E27FC236}">
                <a16:creationId xmlns:a16="http://schemas.microsoft.com/office/drawing/2014/main" id="{AF78AF7A-95A1-6392-CCD0-31FBC362D1F6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2461184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kumimoji="0" lang="sv-SE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Mest tid på YouTube</a:t>
            </a:r>
            <a:endParaRPr lang="sv-SE" sz="4000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7255CCAE-5306-445F-E293-148E040EE0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33193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Bild 9" descr="Arbeta från Home Wi-Fi med hel fyllning">
            <a:extLst>
              <a:ext uri="{FF2B5EF4-FFF2-40B4-BE49-F238E27FC236}">
                <a16:creationId xmlns:a16="http://schemas.microsoft.com/office/drawing/2014/main" id="{EBEBBC29-9EF1-E7BB-CF35-3F23E5626E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  <p:sp>
        <p:nvSpPr>
          <p:cNvPr id="12" name="textruta 11">
            <a:extLst>
              <a:ext uri="{FF2B5EF4-FFF2-40B4-BE49-F238E27FC236}">
                <a16:creationId xmlns:a16="http://schemas.microsoft.com/office/drawing/2014/main" id="{DB39B045-5E72-6A57-D5D7-8FFF1141D006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1723712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 dirty="0"/>
              <a:t>Gen Z spenderar mycket tid tjänsterna de tittar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7255CCAE-5306-445F-E293-148E040EE0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146912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Bild 6" descr="Arbeta från Home Wi-Fi med hel fyllning">
            <a:extLst>
              <a:ext uri="{FF2B5EF4-FFF2-40B4-BE49-F238E27FC236}">
                <a16:creationId xmlns:a16="http://schemas.microsoft.com/office/drawing/2014/main" id="{3182333D-6F90-EE0A-1CBC-3488E59C10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  <p:sp>
        <p:nvSpPr>
          <p:cNvPr id="9" name="textruta 8">
            <a:extLst>
              <a:ext uri="{FF2B5EF4-FFF2-40B4-BE49-F238E27FC236}">
                <a16:creationId xmlns:a16="http://schemas.microsoft.com/office/drawing/2014/main" id="{BEB605C5-7412-0A88-0D7B-A27A6BE044D8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80608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3400" dirty="0"/>
              <a:t>Gen Z spenderar mycket tid på YouTube och Social Video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7255CCAE-5306-445F-E293-148E040EE0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549015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Bild 5" descr="Arbeta från Home Wi-Fi med hel fyllning">
            <a:extLst>
              <a:ext uri="{FF2B5EF4-FFF2-40B4-BE49-F238E27FC236}">
                <a16:creationId xmlns:a16="http://schemas.microsoft.com/office/drawing/2014/main" id="{E9737657-623F-884E-918C-A6CFABEA3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46595" y="276113"/>
            <a:ext cx="687195" cy="687195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ADADC422-36D0-A9B2-4FCC-4D4605CBE831}"/>
              </a:ext>
            </a:extLst>
          </p:cNvPr>
          <p:cNvSpPr txBox="1"/>
          <p:nvPr/>
        </p:nvSpPr>
        <p:spPr>
          <a:xfrm>
            <a:off x="10710676" y="-8933"/>
            <a:ext cx="12021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Video In </a:t>
            </a:r>
            <a:r>
              <a:rPr lang="sv-SE" sz="1200" dirty="0" err="1"/>
              <a:t>Home</a:t>
            </a:r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151539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Mobil enhet med appar">
            <a:extLst>
              <a:ext uri="{FF2B5EF4-FFF2-40B4-BE49-F238E27FC236}">
                <a16:creationId xmlns:a16="http://schemas.microsoft.com/office/drawing/2014/main" id="{AE68582B-F314-2FDC-8E60-9AAEF975C0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66" t="9091" r="7497"/>
          <a:stretch>
            <a:fillRect/>
          </a:stretch>
        </p:blipFill>
        <p:spPr>
          <a:xfrm>
            <a:off x="3523488" y="18298"/>
            <a:ext cx="8668512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02A493F-73E6-7BCA-F38F-914BE16E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0" y="1122363"/>
            <a:ext cx="6398307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50000"/>
              </a:lnSpc>
            </a:pPr>
            <a:b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BDAF39FC-8109-4BAE-C604-B5271146EDDB}"/>
              </a:ext>
            </a:extLst>
          </p:cNvPr>
          <p:cNvSpPr txBox="1">
            <a:spLocks/>
          </p:cNvSpPr>
          <p:nvPr/>
        </p:nvSpPr>
        <p:spPr>
          <a:xfrm>
            <a:off x="477980" y="4676871"/>
            <a:ext cx="6398307" cy="1844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4BF75122-9A42-6A2B-EBD1-2E62AAB50191}"/>
              </a:ext>
            </a:extLst>
          </p:cNvPr>
          <p:cNvSpPr txBox="1"/>
          <p:nvPr/>
        </p:nvSpPr>
        <p:spPr>
          <a:xfrm>
            <a:off x="710214" y="4882718"/>
            <a:ext cx="605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9EAA3D4A-451D-75B8-D18B-0D2CCF7701FF}"/>
              </a:ext>
            </a:extLst>
          </p:cNvPr>
          <p:cNvSpPr txBox="1"/>
          <p:nvPr/>
        </p:nvSpPr>
        <p:spPr>
          <a:xfrm>
            <a:off x="474775" y="2545462"/>
            <a:ext cx="6513253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 err="1"/>
              <a:t>Vilket</a:t>
            </a:r>
            <a:r>
              <a:rPr lang="en-US" sz="4400" dirty="0"/>
              <a:t> </a:t>
            </a:r>
            <a:r>
              <a:rPr lang="en-US" sz="4400" dirty="0" err="1"/>
              <a:t>innehåll</a:t>
            </a:r>
            <a:r>
              <a:rPr lang="en-US" sz="4400" dirty="0"/>
              <a:t> </a:t>
            </a:r>
            <a:r>
              <a:rPr lang="en-US" sz="4400" dirty="0" err="1"/>
              <a:t>tittar</a:t>
            </a:r>
            <a:r>
              <a:rPr lang="en-US" sz="4400" dirty="0"/>
              <a:t> de </a:t>
            </a:r>
            <a:r>
              <a:rPr lang="en-US" sz="4400" dirty="0" err="1"/>
              <a:t>på</a:t>
            </a:r>
            <a:r>
              <a:rPr lang="en-US" sz="4400" dirty="0"/>
              <a:t>?</a:t>
            </a:r>
            <a:br>
              <a:rPr lang="en-US" sz="4400" dirty="0"/>
            </a:br>
            <a:br>
              <a:rPr lang="en-US" sz="4400" dirty="0"/>
            </a:br>
            <a:r>
              <a:rPr lang="en-US" sz="1800" dirty="0"/>
              <a:t>Cross platform: TV </a:t>
            </a:r>
            <a:r>
              <a:rPr lang="en-US" sz="1800" dirty="0" err="1"/>
              <a:t>och</a:t>
            </a:r>
            <a:r>
              <a:rPr lang="en-US" sz="1800" dirty="0"/>
              <a:t> Play-</a:t>
            </a:r>
            <a:r>
              <a:rPr lang="en-US" sz="1800" dirty="0" err="1"/>
              <a:t>tjänster</a:t>
            </a:r>
            <a:r>
              <a:rPr lang="en-US" sz="1800" dirty="0"/>
              <a:t> </a:t>
            </a:r>
            <a:endParaRPr lang="sv-SE" dirty="0"/>
          </a:p>
        </p:txBody>
      </p:sp>
      <p:sp>
        <p:nvSpPr>
          <p:cNvPr id="8" name="textruta 7">
            <a:extLst>
              <a:ext uri="{FF2B5EF4-FFF2-40B4-BE49-F238E27FC236}">
                <a16:creationId xmlns:a16="http://schemas.microsoft.com/office/drawing/2014/main" id="{9C123EF7-F958-7B6F-9735-624AC933379F}"/>
              </a:ext>
            </a:extLst>
          </p:cNvPr>
          <p:cNvSpPr txBox="1"/>
          <p:nvPr/>
        </p:nvSpPr>
        <p:spPr>
          <a:xfrm>
            <a:off x="10693400" y="6861"/>
            <a:ext cx="1236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chemeClr val="bg1"/>
                </a:solidFill>
              </a:rPr>
              <a:t>Cross </a:t>
            </a:r>
            <a:r>
              <a:rPr lang="sv-SE" sz="1200" dirty="0" err="1">
                <a:solidFill>
                  <a:schemeClr val="bg1"/>
                </a:solidFill>
              </a:rPr>
              <a:t>Platform</a:t>
            </a:r>
            <a:endParaRPr lang="sv-SE" sz="1200" dirty="0">
              <a:solidFill>
                <a:schemeClr val="bg1"/>
              </a:solidFill>
            </a:endParaRPr>
          </a:p>
        </p:txBody>
      </p:sp>
      <p:pic>
        <p:nvPicPr>
          <p:cNvPr id="11" name="Bild 10" descr="Dator kontur">
            <a:extLst>
              <a:ext uri="{FF2B5EF4-FFF2-40B4-BE49-F238E27FC236}">
                <a16:creationId xmlns:a16="http://schemas.microsoft.com/office/drawing/2014/main" id="{76789AAB-5AD2-8962-0857-9455CCB6C9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9065" y="158487"/>
            <a:ext cx="787399" cy="78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784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obil enhet med appar">
            <a:extLst>
              <a:ext uri="{FF2B5EF4-FFF2-40B4-BE49-F238E27FC236}">
                <a16:creationId xmlns:a16="http://schemas.microsoft.com/office/drawing/2014/main" id="{AE68582B-F314-2FDC-8E60-9AAEF975C0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02A493F-73E6-7BCA-F38F-914BE16E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br>
              <a:rPr kumimoji="0" lang="en-US" sz="5200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endParaRPr lang="en-US" sz="5200">
              <a:solidFill>
                <a:srgbClr val="FFFFFF"/>
              </a:solidFill>
            </a:endParaRP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BDAF39FC-8109-4BAE-C604-B5271146EDDB}"/>
              </a:ext>
            </a:extLst>
          </p:cNvPr>
          <p:cNvSpPr txBox="1">
            <a:spLocks/>
          </p:cNvSpPr>
          <p:nvPr/>
        </p:nvSpPr>
        <p:spPr>
          <a:xfrm>
            <a:off x="477980" y="4676871"/>
            <a:ext cx="6398307" cy="1844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4BF75122-9A42-6A2B-EBD1-2E62AAB50191}"/>
              </a:ext>
            </a:extLst>
          </p:cNvPr>
          <p:cNvSpPr txBox="1"/>
          <p:nvPr/>
        </p:nvSpPr>
        <p:spPr>
          <a:xfrm>
            <a:off x="710214" y="4882718"/>
            <a:ext cx="605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sv-SE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9EAA3D4A-451D-75B8-D18B-0D2CCF7701FF}"/>
              </a:ext>
            </a:extLst>
          </p:cNvPr>
          <p:cNvSpPr txBox="1"/>
          <p:nvPr/>
        </p:nvSpPr>
        <p:spPr>
          <a:xfrm>
            <a:off x="474776" y="2545462"/>
            <a:ext cx="6097424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br>
              <a:rPr lang="en-US" sz="4400" dirty="0"/>
            </a:br>
            <a:br>
              <a:rPr lang="en-US" sz="4400" dirty="0"/>
            </a:br>
            <a:endParaRPr lang="sv-SE"/>
          </a:p>
        </p:txBody>
      </p:sp>
      <p:sp>
        <p:nvSpPr>
          <p:cNvPr id="10" name="Rubrik 1">
            <a:extLst>
              <a:ext uri="{FF2B5EF4-FFF2-40B4-BE49-F238E27FC236}">
                <a16:creationId xmlns:a16="http://schemas.microsoft.com/office/drawing/2014/main" id="{B3579D38-7562-5325-13D3-9B781AB027A6}"/>
              </a:ext>
            </a:extLst>
          </p:cNvPr>
          <p:cNvSpPr txBox="1">
            <a:spLocks/>
          </p:cNvSpPr>
          <p:nvPr/>
        </p:nvSpPr>
        <p:spPr>
          <a:xfrm>
            <a:off x="640080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3-99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år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1.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Melodifestivalen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2. Vasaloppet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highlight>
                  <a:srgbClr val="C0C0C0"/>
                </a:highligh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3. Let’s dance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4. Masked singer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5. TV4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Nyheterna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1" name="Rubrik 1">
            <a:extLst>
              <a:ext uri="{FF2B5EF4-FFF2-40B4-BE49-F238E27FC236}">
                <a16:creationId xmlns:a16="http://schemas.microsoft.com/office/drawing/2014/main" id="{71FF4264-BDBF-8714-6A03-CFB2D5F199E4}"/>
              </a:ext>
            </a:extLst>
          </p:cNvPr>
          <p:cNvSpPr txBox="1">
            <a:spLocks/>
          </p:cNvSpPr>
          <p:nvPr/>
        </p:nvSpPr>
        <p:spPr>
          <a:xfrm>
            <a:off x="4760762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Generation Z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1.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Melodifestivalen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2. Vasaloppet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highlight>
                  <a:srgbClr val="C0C0C0"/>
                </a:highlight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3.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Bäst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test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4. Let’s dance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5. Love island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2" name="Rubrik 1">
            <a:extLst>
              <a:ext uri="{FF2B5EF4-FFF2-40B4-BE49-F238E27FC236}">
                <a16:creationId xmlns:a16="http://schemas.microsoft.com/office/drawing/2014/main" id="{3C91D86A-FDB1-7C07-1676-762637E2A39A}"/>
              </a:ext>
            </a:extLst>
          </p:cNvPr>
          <p:cNvSpPr txBox="1">
            <a:spLocks/>
          </p:cNvSpPr>
          <p:nvPr/>
        </p:nvSpPr>
        <p:spPr>
          <a:xfrm>
            <a:off x="8936046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Millennials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1.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Melodifestivalen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2.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Bäst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i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test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3. Vasaloppet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4. Masked singer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5.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Husdrömmar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8E2275AD-366A-7356-A308-8D478268F1DF}"/>
              </a:ext>
            </a:extLst>
          </p:cNvPr>
          <p:cNvSpPr txBox="1"/>
          <p:nvPr/>
        </p:nvSpPr>
        <p:spPr>
          <a:xfrm>
            <a:off x="10693400" y="6861"/>
            <a:ext cx="12361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>
                <a:solidFill>
                  <a:schemeClr val="bg1"/>
                </a:solidFill>
              </a:rPr>
              <a:t>Cross </a:t>
            </a:r>
            <a:r>
              <a:rPr lang="sv-SE" sz="1200" dirty="0" err="1">
                <a:solidFill>
                  <a:schemeClr val="bg1"/>
                </a:solidFill>
              </a:rPr>
              <a:t>Platform</a:t>
            </a:r>
            <a:endParaRPr lang="sv-SE" sz="1200" dirty="0">
              <a:solidFill>
                <a:schemeClr val="bg1"/>
              </a:solidFill>
            </a:endParaRPr>
          </a:p>
        </p:txBody>
      </p:sp>
      <p:pic>
        <p:nvPicPr>
          <p:cNvPr id="24" name="Bild 23" descr="Dator kontur">
            <a:extLst>
              <a:ext uri="{FF2B5EF4-FFF2-40B4-BE49-F238E27FC236}">
                <a16:creationId xmlns:a16="http://schemas.microsoft.com/office/drawing/2014/main" id="{C0FDBCCB-727C-14F8-40BC-89BF3BF8B7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39065" y="158487"/>
            <a:ext cx="787399" cy="78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168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19">
            <a:extLst>
              <a:ext uri="{FF2B5EF4-FFF2-40B4-BE49-F238E27FC236}">
                <a16:creationId xmlns:a16="http://schemas.microsoft.com/office/drawing/2014/main" id="{7301F447-EEF7-48F5-AF73-7566EE7F6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2B653B1D-8F0E-636A-CA93-529BE95A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34644"/>
            <a:ext cx="10509504" cy="1076914"/>
          </a:xfrm>
        </p:spPr>
        <p:txBody>
          <a:bodyPr anchor="ctr">
            <a:normAutofit fontScale="90000"/>
          </a:bodyPr>
          <a:lstStyle/>
          <a:p>
            <a:r>
              <a:rPr lang="sv-SE" sz="3400" dirty="0"/>
              <a:t>Topplistorna står sig lika över generationsgränserna men programmen har betydligt lägre räckvidder i yngre generationer</a:t>
            </a:r>
          </a:p>
        </p:txBody>
      </p:sp>
      <p:sp>
        <p:nvSpPr>
          <p:cNvPr id="32" name="Rectangle 21">
            <a:extLst>
              <a:ext uri="{FF2B5EF4-FFF2-40B4-BE49-F238E27FC236}">
                <a16:creationId xmlns:a16="http://schemas.microsoft.com/office/drawing/2014/main" id="{F7117410-A2A4-4085-9ADC-46744551D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2772" y="0"/>
            <a:ext cx="10506456" cy="191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99F74EB5-E547-4FB4-95F5-BCC788F3C4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1512994"/>
            <a:ext cx="1050645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ell 4">
            <a:extLst>
              <a:ext uri="{FF2B5EF4-FFF2-40B4-BE49-F238E27FC236}">
                <a16:creationId xmlns:a16="http://schemas.microsoft.com/office/drawing/2014/main" id="{5ADBA9DF-0C41-C477-35AA-789D60E3545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658200"/>
              </p:ext>
            </p:extLst>
          </p:nvPr>
        </p:nvGraphicFramePr>
        <p:xfrm>
          <a:off x="838200" y="1886376"/>
          <a:ext cx="10506458" cy="423739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43607">
                  <a:extLst>
                    <a:ext uri="{9D8B030D-6E8A-4147-A177-3AD203B41FA5}">
                      <a16:colId xmlns:a16="http://schemas.microsoft.com/office/drawing/2014/main" val="499571016"/>
                    </a:ext>
                  </a:extLst>
                </a:gridCol>
                <a:gridCol w="1748091">
                  <a:extLst>
                    <a:ext uri="{9D8B030D-6E8A-4147-A177-3AD203B41FA5}">
                      <a16:colId xmlns:a16="http://schemas.microsoft.com/office/drawing/2014/main" val="3925128123"/>
                    </a:ext>
                  </a:extLst>
                </a:gridCol>
                <a:gridCol w="1958454">
                  <a:extLst>
                    <a:ext uri="{9D8B030D-6E8A-4147-A177-3AD203B41FA5}">
                      <a16:colId xmlns:a16="http://schemas.microsoft.com/office/drawing/2014/main" val="1686501548"/>
                    </a:ext>
                  </a:extLst>
                </a:gridCol>
                <a:gridCol w="1958454">
                  <a:extLst>
                    <a:ext uri="{9D8B030D-6E8A-4147-A177-3AD203B41FA5}">
                      <a16:colId xmlns:a16="http://schemas.microsoft.com/office/drawing/2014/main" val="1744168367"/>
                    </a:ext>
                  </a:extLst>
                </a:gridCol>
                <a:gridCol w="2397852">
                  <a:extLst>
                    <a:ext uri="{9D8B030D-6E8A-4147-A177-3AD203B41FA5}">
                      <a16:colId xmlns:a16="http://schemas.microsoft.com/office/drawing/2014/main" val="3375991972"/>
                    </a:ext>
                  </a:extLst>
                </a:gridCol>
              </a:tblGrid>
              <a:tr h="449416">
                <a:tc>
                  <a:txBody>
                    <a:bodyPr/>
                    <a:lstStyle/>
                    <a:p>
                      <a:endParaRPr lang="sv-SE" sz="2000"/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 dirty="0"/>
                        <a:t>Alla 3-99 år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 dirty="0"/>
                        <a:t>Generation Z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 dirty="0" err="1"/>
                        <a:t>Millennials</a:t>
                      </a:r>
                      <a:endParaRPr lang="sv-SE" sz="2000" dirty="0"/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Kanaler</a:t>
                      </a:r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1233696497"/>
                  </a:ext>
                </a:extLst>
              </a:tr>
              <a:tr h="757596">
                <a:tc>
                  <a:txBody>
                    <a:bodyPr/>
                    <a:lstStyle/>
                    <a:p>
                      <a:r>
                        <a:rPr lang="sv-SE" sz="2000"/>
                        <a:t>MELODIFESTIVALEN 25 FINAL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38,7%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24,1%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32,3%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SVT 2025-03-08</a:t>
                      </a:r>
                    </a:p>
                    <a:p>
                      <a:endParaRPr lang="sv-SE" sz="2000"/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3887454128"/>
                  </a:ext>
                </a:extLst>
              </a:tr>
              <a:tr h="757596">
                <a:tc>
                  <a:txBody>
                    <a:bodyPr/>
                    <a:lstStyle/>
                    <a:p>
                      <a:r>
                        <a:rPr lang="sv-SE" sz="2000"/>
                        <a:t>FÖRRÄDARNA 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18,6%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14,7%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14,7%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/>
                        <a:t>TV4 och TV4 Play (2025-06-04) </a:t>
                      </a:r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2348546177"/>
                  </a:ext>
                </a:extLst>
              </a:tr>
              <a:tr h="757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/>
                        <a:t>MASKED SINGER SVERIGE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29,0%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11,1%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22,6%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TV4 och TV4 Play 2025-04-04</a:t>
                      </a:r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3766818103"/>
                  </a:ext>
                </a:extLst>
              </a:tr>
              <a:tr h="757596">
                <a:tc>
                  <a:txBody>
                    <a:bodyPr/>
                    <a:lstStyle/>
                    <a:p>
                      <a:r>
                        <a:rPr lang="sv-SE" sz="2000"/>
                        <a:t>GRÄNSFALL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23,4%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10,9%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16,5%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/>
                        <a:t>SVT Online, SVT1 2025-01-31</a:t>
                      </a:r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1309987360"/>
                  </a:ext>
                </a:extLst>
              </a:tr>
              <a:tr h="757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2000"/>
                        <a:t>BÄST I TEST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19,7%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10,6%</a:t>
                      </a:r>
                    </a:p>
                  </a:txBody>
                  <a:tcPr marL="104254" marR="104254" marT="52127" marB="52127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sv-SE" sz="2000"/>
                        <a:t>20,0%</a:t>
                      </a:r>
                    </a:p>
                  </a:txBody>
                  <a:tcPr marL="104254" marR="104254" marT="52127" marB="52127"/>
                </a:tc>
                <a:tc>
                  <a:txBody>
                    <a:bodyPr/>
                    <a:lstStyle/>
                    <a:p>
                      <a:r>
                        <a:rPr lang="sv-SE" sz="2000" dirty="0"/>
                        <a:t>TV4 och TV4 Play 2025-02-06</a:t>
                      </a:r>
                    </a:p>
                  </a:txBody>
                  <a:tcPr marL="104254" marR="104254" marT="52127" marB="52127"/>
                </a:tc>
                <a:extLst>
                  <a:ext uri="{0D108BD9-81ED-4DB2-BD59-A6C34878D82A}">
                    <a16:rowId xmlns:a16="http://schemas.microsoft.com/office/drawing/2014/main" val="2338923806"/>
                  </a:ext>
                </a:extLst>
              </a:tr>
            </a:tbl>
          </a:graphicData>
        </a:graphic>
      </p:graphicFrame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D3BF2C61-BC79-4334-0399-D648C6A194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B88E5A1F-512C-E00D-29C3-9C82750BBB61}"/>
              </a:ext>
            </a:extLst>
          </p:cNvPr>
          <p:cNvSpPr txBox="1"/>
          <p:nvPr/>
        </p:nvSpPr>
        <p:spPr>
          <a:xfrm>
            <a:off x="10878796" y="-27004"/>
            <a:ext cx="1212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Cross </a:t>
            </a:r>
            <a:r>
              <a:rPr lang="sv-SE" sz="1200" dirty="0" err="1"/>
              <a:t>Platform</a:t>
            </a:r>
            <a:endParaRPr lang="sv-SE" sz="1200" dirty="0"/>
          </a:p>
        </p:txBody>
      </p:sp>
      <p:pic>
        <p:nvPicPr>
          <p:cNvPr id="6" name="Bild 5" descr="Dator med hel fyllning">
            <a:extLst>
              <a:ext uri="{FF2B5EF4-FFF2-40B4-BE49-F238E27FC236}">
                <a16:creationId xmlns:a16="http://schemas.microsoft.com/office/drawing/2014/main" id="{9B8B6C11-2626-02E5-B38C-8E91E4423A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36402" y="128090"/>
            <a:ext cx="750070" cy="7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86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Förrädarna - premiäravsnittet 24 april 2025</a:t>
            </a:r>
            <a:endParaRPr lang="sv-SE" sz="4000" i="1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4" name="Platshållare för innehåll 5">
            <a:extLst>
              <a:ext uri="{FF2B5EF4-FFF2-40B4-BE49-F238E27FC236}">
                <a16:creationId xmlns:a16="http://schemas.microsoft.com/office/drawing/2014/main" id="{68CFDB99-A70A-8CD0-14BE-254666E907E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240071"/>
              </p:ext>
            </p:extLst>
          </p:nvPr>
        </p:nvGraphicFramePr>
        <p:xfrm>
          <a:off x="1115568" y="2191260"/>
          <a:ext cx="10232136" cy="433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ruta 6">
            <a:extLst>
              <a:ext uri="{FF2B5EF4-FFF2-40B4-BE49-F238E27FC236}">
                <a16:creationId xmlns:a16="http://schemas.microsoft.com/office/drawing/2014/main" id="{99AE9235-275F-11B8-0135-605B582B35CE}"/>
              </a:ext>
            </a:extLst>
          </p:cNvPr>
          <p:cNvSpPr txBox="1"/>
          <p:nvPr/>
        </p:nvSpPr>
        <p:spPr>
          <a:xfrm>
            <a:off x="10878796" y="-27004"/>
            <a:ext cx="1212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Cross </a:t>
            </a:r>
            <a:r>
              <a:rPr lang="sv-SE" sz="1200" dirty="0" err="1"/>
              <a:t>Platform</a:t>
            </a:r>
            <a:endParaRPr lang="sv-SE" sz="1200" dirty="0"/>
          </a:p>
        </p:txBody>
      </p:sp>
      <p:pic>
        <p:nvPicPr>
          <p:cNvPr id="8" name="Bild 7" descr="Dator med hel fyllning">
            <a:extLst>
              <a:ext uri="{FF2B5EF4-FFF2-40B4-BE49-F238E27FC236}">
                <a16:creationId xmlns:a16="http://schemas.microsoft.com/office/drawing/2014/main" id="{1CD1411C-06D4-3045-8381-E40C83332F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36402" y="128090"/>
            <a:ext cx="750070" cy="7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30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obil enhet med appar">
            <a:extLst>
              <a:ext uri="{FF2B5EF4-FFF2-40B4-BE49-F238E27FC236}">
                <a16:creationId xmlns:a16="http://schemas.microsoft.com/office/drawing/2014/main" id="{AE68582B-F314-2FDC-8E60-9AAEF975C0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866" t="9091" r="7497"/>
          <a:stretch>
            <a:fillRect/>
          </a:stretch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02A493F-73E6-7BCA-F38F-914BE16E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79" y="1266301"/>
            <a:ext cx="6876287" cy="341056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sv-SE" sz="2400" dirty="0"/>
              <a:t> Gen Z är 1,8 miljoner individer.</a:t>
            </a:r>
            <a:br>
              <a:rPr lang="sv-SE" sz="2400" dirty="0"/>
            </a:br>
            <a:br>
              <a:rPr lang="sv-SE" sz="2400" dirty="0"/>
            </a:b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🌍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Födda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1995–2010 –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alltid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uppkopplade</a:t>
            </a:r>
            <a:b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🔀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Växlar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sömlöst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mellan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skärmar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– Follows the content</a:t>
            </a:r>
            <a:b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⏱️  Gillar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kortformat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och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interaktivitet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b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🎥  </a:t>
            </a:r>
            <a:r>
              <a:rPr lang="en-US" sz="2400" dirty="0"/>
              <a:t>I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nnehåll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viktigare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kumimoji="0" lang="en-US" sz="2400" b="0" i="0" u="none" strike="noStrike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än</a:t>
            </a:r>
            <a: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r>
              <a:rPr lang="en-US" sz="2400" dirty="0"/>
              <a:t>form – </a:t>
            </a:r>
            <a:r>
              <a:rPr lang="en-US" sz="2400" dirty="0" err="1"/>
              <a:t>Autencitet</a:t>
            </a:r>
            <a:r>
              <a:rPr lang="en-US" sz="2400" dirty="0"/>
              <a:t>, men video first</a:t>
            </a:r>
            <a:br>
              <a:rPr kumimoji="0" lang="en-US" sz="2400" b="0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BDAF39FC-8109-4BAE-C604-B5271146EDDB}"/>
              </a:ext>
            </a:extLst>
          </p:cNvPr>
          <p:cNvSpPr txBox="1">
            <a:spLocks/>
          </p:cNvSpPr>
          <p:nvPr/>
        </p:nvSpPr>
        <p:spPr>
          <a:xfrm>
            <a:off x="477980" y="4676871"/>
            <a:ext cx="6398307" cy="1844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en-US" sz="2400" dirty="0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4BF75122-9A42-6A2B-EBD1-2E62AAB50191}"/>
              </a:ext>
            </a:extLst>
          </p:cNvPr>
          <p:cNvSpPr txBox="1"/>
          <p:nvPr/>
        </p:nvSpPr>
        <p:spPr>
          <a:xfrm>
            <a:off x="710214" y="4882718"/>
            <a:ext cx="605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93945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19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21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199B90A3-44A5-4B92-382D-E0DD71F8E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Förrädarna - premiäravsnittet 24 april 2025</a:t>
            </a: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AF984ACC-464B-7C15-B57D-38D6B9013A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1271800"/>
              </p:ext>
            </p:extLst>
          </p:nvPr>
        </p:nvGraphicFramePr>
        <p:xfrm>
          <a:off x="1115568" y="1673352"/>
          <a:ext cx="10232136" cy="433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Bildobjekt 3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FC8E6350-626C-24A3-1C9D-1CF1B818C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8F575B1E-F346-D262-1DE1-154E45075E05}"/>
              </a:ext>
            </a:extLst>
          </p:cNvPr>
          <p:cNvSpPr txBox="1"/>
          <p:nvPr/>
        </p:nvSpPr>
        <p:spPr>
          <a:xfrm>
            <a:off x="10878796" y="-27004"/>
            <a:ext cx="1212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Cross </a:t>
            </a:r>
            <a:r>
              <a:rPr lang="sv-SE" sz="1200" dirty="0" err="1"/>
              <a:t>Platform</a:t>
            </a:r>
            <a:endParaRPr lang="sv-SE" sz="1200" dirty="0"/>
          </a:p>
        </p:txBody>
      </p:sp>
      <p:pic>
        <p:nvPicPr>
          <p:cNvPr id="8" name="Bild 7" descr="Dator med hel fyllning">
            <a:extLst>
              <a:ext uri="{FF2B5EF4-FFF2-40B4-BE49-F238E27FC236}">
                <a16:creationId xmlns:a16="http://schemas.microsoft.com/office/drawing/2014/main" id="{77286D90-2F02-595B-E52F-884A02EBF8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36402" y="128090"/>
            <a:ext cx="750070" cy="7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5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bil enhet med appar">
            <a:extLst>
              <a:ext uri="{FF2B5EF4-FFF2-40B4-BE49-F238E27FC236}">
                <a16:creationId xmlns:a16="http://schemas.microsoft.com/office/drawing/2014/main" id="{AE68582B-F314-2FDC-8E60-9AAEF975C0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" y="0"/>
            <a:ext cx="12411976" cy="6857990"/>
          </a:xfrm>
          <a:prstGeom prst="rect">
            <a:avLst/>
          </a:prstGeom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902A493F-73E6-7BCA-F38F-914BE16E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br>
              <a:rPr kumimoji="0" lang="en-US" sz="5200" b="0" i="0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endParaRPr lang="en-US" sz="5200" dirty="0">
              <a:solidFill>
                <a:srgbClr val="FFFFFF"/>
              </a:solidFill>
            </a:endParaRP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BDAF39FC-8109-4BAE-C604-B5271146EDDB}"/>
              </a:ext>
            </a:extLst>
          </p:cNvPr>
          <p:cNvSpPr txBox="1">
            <a:spLocks/>
          </p:cNvSpPr>
          <p:nvPr/>
        </p:nvSpPr>
        <p:spPr>
          <a:xfrm>
            <a:off x="477980" y="4676871"/>
            <a:ext cx="6398307" cy="1844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4BF75122-9A42-6A2B-EBD1-2E62AAB50191}"/>
              </a:ext>
            </a:extLst>
          </p:cNvPr>
          <p:cNvSpPr txBox="1"/>
          <p:nvPr/>
        </p:nvSpPr>
        <p:spPr>
          <a:xfrm>
            <a:off x="710214" y="4882718"/>
            <a:ext cx="605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sv-SE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9EAA3D4A-451D-75B8-D18B-0D2CCF7701FF}"/>
              </a:ext>
            </a:extLst>
          </p:cNvPr>
          <p:cNvSpPr txBox="1"/>
          <p:nvPr/>
        </p:nvSpPr>
        <p:spPr>
          <a:xfrm>
            <a:off x="474776" y="2545462"/>
            <a:ext cx="6097424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br>
              <a:rPr lang="en-US" sz="4400" dirty="0"/>
            </a:br>
            <a:br>
              <a:rPr lang="en-US" sz="4400" dirty="0"/>
            </a:br>
            <a:endParaRPr lang="sv-SE"/>
          </a:p>
        </p:txBody>
      </p:sp>
      <p:sp>
        <p:nvSpPr>
          <p:cNvPr id="10" name="Rubrik 1">
            <a:extLst>
              <a:ext uri="{FF2B5EF4-FFF2-40B4-BE49-F238E27FC236}">
                <a16:creationId xmlns:a16="http://schemas.microsoft.com/office/drawing/2014/main" id="{B3579D38-7562-5325-13D3-9B781AB027A6}"/>
              </a:ext>
            </a:extLst>
          </p:cNvPr>
          <p:cNvSpPr txBox="1">
            <a:spLocks/>
          </p:cNvSpPr>
          <p:nvPr/>
        </p:nvSpPr>
        <p:spPr>
          <a:xfrm>
            <a:off x="640080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262626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“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SmartPhones</a:t>
            </a:r>
            <a:endParaRPr lang="en-US" sz="2000" b="1" dirty="0">
              <a:solidFill>
                <a:srgbClr val="262626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f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irst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”, men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använder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även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dator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och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TV-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skärm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ofta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1" name="Rubrik 1">
            <a:extLst>
              <a:ext uri="{FF2B5EF4-FFF2-40B4-BE49-F238E27FC236}">
                <a16:creationId xmlns:a16="http://schemas.microsoft.com/office/drawing/2014/main" id="{71FF4264-BDBF-8714-6A03-CFB2D5F199E4}"/>
              </a:ext>
            </a:extLst>
          </p:cNvPr>
          <p:cNvSpPr txBox="1">
            <a:spLocks/>
          </p:cNvSpPr>
          <p:nvPr/>
        </p:nvSpPr>
        <p:spPr>
          <a:xfrm>
            <a:off x="4760762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262626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“Short Videos first”, men man ser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både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Social Video,  Streaming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och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Linjär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-TV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regelbundet</a:t>
            </a:r>
            <a:endParaRPr lang="en-US" sz="2000" b="1" dirty="0">
              <a:solidFill>
                <a:srgbClr val="262626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12" name="Rubrik 1">
            <a:extLst>
              <a:ext uri="{FF2B5EF4-FFF2-40B4-BE49-F238E27FC236}">
                <a16:creationId xmlns:a16="http://schemas.microsoft.com/office/drawing/2014/main" id="{3C91D86A-FDB1-7C07-1676-762637E2A39A}"/>
              </a:ext>
            </a:extLst>
          </p:cNvPr>
          <p:cNvSpPr txBox="1">
            <a:spLocks/>
          </p:cNvSpPr>
          <p:nvPr/>
        </p:nvSpPr>
        <p:spPr>
          <a:xfrm>
            <a:off x="8936046" y="2006410"/>
            <a:ext cx="2752354" cy="2709275"/>
          </a:xfrm>
          <a:prstGeom prst="ellipse">
            <a:avLst/>
          </a:prstGeom>
          <a:solidFill>
            <a:srgbClr val="FFFFFF"/>
          </a:solidFill>
          <a:ln w="174625" cmpd="thinThick">
            <a:solidFill>
              <a:srgbClr val="FFFFFF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rgbClr val="262626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Streaming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före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linjär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-TV,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men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både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och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beroende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på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 </a:t>
            </a:r>
            <a:r>
              <a:rPr lang="en-US" sz="2000" b="1" dirty="0" err="1">
                <a:solidFill>
                  <a:srgbClr val="262626"/>
                </a:solidFill>
                <a:latin typeface="Calibri Light" panose="020F0302020204030204"/>
              </a:rPr>
              <a:t>innehållet</a:t>
            </a:r>
            <a:r>
              <a:rPr lang="en-US" sz="2000" b="1" dirty="0">
                <a:solidFill>
                  <a:srgbClr val="262626"/>
                </a:solidFill>
                <a:latin typeface="Calibri Light" panose="020F0302020204030204"/>
              </a:rPr>
              <a:t>. “Follows the content”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8E2275AD-366A-7356-A308-8D478268F1DF}"/>
              </a:ext>
            </a:extLst>
          </p:cNvPr>
          <p:cNvSpPr txBox="1"/>
          <p:nvPr/>
        </p:nvSpPr>
        <p:spPr>
          <a:xfrm>
            <a:off x="4998656" y="300402"/>
            <a:ext cx="24354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000" dirty="0"/>
              <a:t>Slusatser</a:t>
            </a:r>
          </a:p>
        </p:txBody>
      </p:sp>
    </p:spTree>
    <p:extLst>
      <p:ext uri="{BB962C8B-B14F-4D97-AF65-F5344CB8AC3E}">
        <p14:creationId xmlns:p14="http://schemas.microsoft.com/office/powerpoint/2010/main" val="695342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bil enhet med appar">
            <a:extLst>
              <a:ext uri="{FF2B5EF4-FFF2-40B4-BE49-F238E27FC236}">
                <a16:creationId xmlns:a16="http://schemas.microsoft.com/office/drawing/2014/main" id="{AE68582B-F314-2FDC-8E60-9AAEF975C0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0"/>
            <a:ext cx="12411976" cy="6857990"/>
          </a:xfrm>
          <a:prstGeom prst="rect">
            <a:avLst/>
          </a:prstGeom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902A493F-73E6-7BCA-F38F-914BE16E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br>
              <a:rPr kumimoji="0" lang="en-US" sz="5200" b="0" i="0" u="none" strike="noStrike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endParaRPr lang="en-US" sz="5200" dirty="0">
              <a:solidFill>
                <a:srgbClr val="FFFFFF"/>
              </a:solidFill>
            </a:endParaRPr>
          </a:p>
        </p:txBody>
      </p:sp>
      <p:sp>
        <p:nvSpPr>
          <p:cNvPr id="4" name="Rubrik 1">
            <a:extLst>
              <a:ext uri="{FF2B5EF4-FFF2-40B4-BE49-F238E27FC236}">
                <a16:creationId xmlns:a16="http://schemas.microsoft.com/office/drawing/2014/main" id="{BDAF39FC-8109-4BAE-C604-B5271146EDDB}"/>
              </a:ext>
            </a:extLst>
          </p:cNvPr>
          <p:cNvSpPr txBox="1">
            <a:spLocks/>
          </p:cNvSpPr>
          <p:nvPr/>
        </p:nvSpPr>
        <p:spPr>
          <a:xfrm>
            <a:off x="477980" y="4676871"/>
            <a:ext cx="6398307" cy="18448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4BF75122-9A42-6A2B-EBD1-2E62AAB50191}"/>
              </a:ext>
            </a:extLst>
          </p:cNvPr>
          <p:cNvSpPr txBox="1"/>
          <p:nvPr/>
        </p:nvSpPr>
        <p:spPr>
          <a:xfrm>
            <a:off x="710214" y="4882718"/>
            <a:ext cx="6054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sv-SE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7" name="textruta 6">
            <a:extLst>
              <a:ext uri="{FF2B5EF4-FFF2-40B4-BE49-F238E27FC236}">
                <a16:creationId xmlns:a16="http://schemas.microsoft.com/office/drawing/2014/main" id="{9EAA3D4A-451D-75B8-D18B-0D2CCF7701FF}"/>
              </a:ext>
            </a:extLst>
          </p:cNvPr>
          <p:cNvSpPr txBox="1"/>
          <p:nvPr/>
        </p:nvSpPr>
        <p:spPr>
          <a:xfrm>
            <a:off x="474776" y="2545462"/>
            <a:ext cx="6097424" cy="1723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br>
              <a:rPr lang="en-US" sz="4400" dirty="0"/>
            </a:br>
            <a:br>
              <a:rPr lang="en-US" sz="4400" dirty="0"/>
            </a:br>
            <a:endParaRPr lang="sv-SE"/>
          </a:p>
        </p:txBody>
      </p:sp>
      <p:sp>
        <p:nvSpPr>
          <p:cNvPr id="23" name="textruta 22">
            <a:extLst>
              <a:ext uri="{FF2B5EF4-FFF2-40B4-BE49-F238E27FC236}">
                <a16:creationId xmlns:a16="http://schemas.microsoft.com/office/drawing/2014/main" id="{8E2275AD-366A-7356-A308-8D478268F1DF}"/>
              </a:ext>
            </a:extLst>
          </p:cNvPr>
          <p:cNvSpPr txBox="1"/>
          <p:nvPr/>
        </p:nvSpPr>
        <p:spPr>
          <a:xfrm>
            <a:off x="3754242" y="1873405"/>
            <a:ext cx="344046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4000" dirty="0"/>
              <a:t>Stort tack!</a:t>
            </a:r>
          </a:p>
          <a:p>
            <a:endParaRPr lang="sv-SE" sz="4000" dirty="0"/>
          </a:p>
          <a:p>
            <a:endParaRPr lang="sv-SE" sz="4000" dirty="0"/>
          </a:p>
          <a:p>
            <a:endParaRPr lang="sv-SE" sz="4000" dirty="0"/>
          </a:p>
          <a:p>
            <a:pPr algn="ctr"/>
            <a:endParaRPr lang="sv-SE" sz="2000" dirty="0"/>
          </a:p>
          <a:p>
            <a:pPr algn="ctr"/>
            <a:endParaRPr lang="sv-SE" sz="2000" dirty="0"/>
          </a:p>
          <a:p>
            <a:pPr algn="ctr"/>
            <a:endParaRPr lang="sv-SE" sz="2000" dirty="0"/>
          </a:p>
          <a:p>
            <a:pPr algn="ctr"/>
            <a:endParaRPr lang="sv-SE" sz="2000" dirty="0"/>
          </a:p>
          <a:p>
            <a:pPr algn="ctr"/>
            <a:r>
              <a:rPr lang="sv-SE" sz="2000" dirty="0">
                <a:solidFill>
                  <a:schemeClr val="bg1"/>
                </a:solidFill>
              </a:rPr>
              <a:t>Kontakt gärna oss på:</a:t>
            </a:r>
          </a:p>
          <a:p>
            <a:pPr algn="ctr"/>
            <a:r>
              <a:rPr lang="sv-SE" sz="2000" dirty="0">
                <a:solidFill>
                  <a:schemeClr val="bg1"/>
                </a:solidFill>
              </a:rPr>
              <a:t>magnus@mms.se eller </a:t>
            </a:r>
          </a:p>
          <a:p>
            <a:pPr algn="ctr"/>
            <a:r>
              <a:rPr lang="sv-SE" sz="2000" dirty="0">
                <a:solidFill>
                  <a:schemeClr val="bg1"/>
                </a:solidFill>
              </a:rPr>
              <a:t>Karina.malmsten@mms.se</a:t>
            </a:r>
          </a:p>
          <a:p>
            <a:pPr algn="ctr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907892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96E579E4-3B8F-3B52-C174-385C91B231D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978" y="4181382"/>
            <a:ext cx="1801886" cy="1013561"/>
          </a:xfrm>
          <a:prstGeom prst="rect">
            <a:avLst/>
          </a:prstGeom>
        </p:spPr>
      </p:pic>
      <p:pic>
        <p:nvPicPr>
          <p:cNvPr id="7" name="Bildobjekt 6" descr="En bild som visar klädsel, person, person, utomhus&#10;&#10;Automatiskt genererad beskrivning">
            <a:extLst>
              <a:ext uri="{FF2B5EF4-FFF2-40B4-BE49-F238E27FC236}">
                <a16:creationId xmlns:a16="http://schemas.microsoft.com/office/drawing/2014/main" id="{67CAEC4F-BE8D-3A1D-E3EF-CCAF487133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5"/>
          <a:stretch/>
        </p:blipFill>
        <p:spPr>
          <a:xfrm>
            <a:off x="2617020" y="3040819"/>
            <a:ext cx="1812844" cy="1000523"/>
          </a:xfrm>
          <a:prstGeom prst="rect">
            <a:avLst/>
          </a:prstGeom>
        </p:spPr>
      </p:pic>
      <p:pic>
        <p:nvPicPr>
          <p:cNvPr id="9" name="Bildobjekt 8" descr="En bild som visar inomhus, vägg, svart och vit, redskap&#10;&#10;Automatiskt genererad beskrivning">
            <a:extLst>
              <a:ext uri="{FF2B5EF4-FFF2-40B4-BE49-F238E27FC236}">
                <a16:creationId xmlns:a16="http://schemas.microsoft.com/office/drawing/2014/main" id="{F6426F69-4934-34BC-1313-8AD022E62F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23"/>
          <a:stretch/>
        </p:blipFill>
        <p:spPr>
          <a:xfrm>
            <a:off x="9354978" y="1914389"/>
            <a:ext cx="1480046" cy="1026116"/>
          </a:xfrm>
          <a:prstGeom prst="rect">
            <a:avLst/>
          </a:prstGeom>
        </p:spPr>
      </p:pic>
      <p:pic>
        <p:nvPicPr>
          <p:cNvPr id="11" name="Bildobjekt 10" descr="En bild som visar rök, luft, plan&#10;&#10;Automatiskt genererad beskrivning">
            <a:extLst>
              <a:ext uri="{FF2B5EF4-FFF2-40B4-BE49-F238E27FC236}">
                <a16:creationId xmlns:a16="http://schemas.microsoft.com/office/drawing/2014/main" id="{E3107C05-69C2-5656-40A9-B9BD6DC4202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1" r="14288"/>
          <a:stretch/>
        </p:blipFill>
        <p:spPr>
          <a:xfrm>
            <a:off x="4586760" y="3042684"/>
            <a:ext cx="1405170" cy="1008716"/>
          </a:xfrm>
          <a:prstGeom prst="rect">
            <a:avLst/>
          </a:prstGeom>
        </p:spPr>
      </p:pic>
      <p:pic>
        <p:nvPicPr>
          <p:cNvPr id="13" name="Bildobjekt 12" descr="En bild som visar inomhus, text, dator, person&#10;&#10;Automatiskt genererad beskrivning">
            <a:extLst>
              <a:ext uri="{FF2B5EF4-FFF2-40B4-BE49-F238E27FC236}">
                <a16:creationId xmlns:a16="http://schemas.microsoft.com/office/drawing/2014/main" id="{C38622B8-215F-62B9-4259-9676D191C9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9" r="3712"/>
          <a:stretch/>
        </p:blipFill>
        <p:spPr>
          <a:xfrm>
            <a:off x="9354978" y="3040819"/>
            <a:ext cx="1480046" cy="1013560"/>
          </a:xfrm>
          <a:prstGeom prst="rect">
            <a:avLst/>
          </a:prstGeom>
        </p:spPr>
      </p:pic>
      <p:pic>
        <p:nvPicPr>
          <p:cNvPr id="15" name="Bildobjekt 14" descr="En bild som visar inomhus, Människoansikte, klädsel, person&#10;&#10;Automatiskt genererad beskrivning">
            <a:extLst>
              <a:ext uri="{FF2B5EF4-FFF2-40B4-BE49-F238E27FC236}">
                <a16:creationId xmlns:a16="http://schemas.microsoft.com/office/drawing/2014/main" id="{09273447-B2A7-B9F7-3D31-AFE63BF2B81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6" b="5164"/>
          <a:stretch/>
        </p:blipFill>
        <p:spPr>
          <a:xfrm>
            <a:off x="2622380" y="5334984"/>
            <a:ext cx="1805308" cy="1013500"/>
          </a:xfrm>
          <a:prstGeom prst="rect">
            <a:avLst/>
          </a:prstGeom>
        </p:spPr>
      </p:pic>
      <p:pic>
        <p:nvPicPr>
          <p:cNvPr id="17" name="Bildobjekt 16" descr="En bild som visar sport, person, utomhus, skridskoåkning&#10;&#10;Automatiskt genererad beskrivning">
            <a:extLst>
              <a:ext uri="{FF2B5EF4-FFF2-40B4-BE49-F238E27FC236}">
                <a16:creationId xmlns:a16="http://schemas.microsoft.com/office/drawing/2014/main" id="{6A0B687C-FEAB-A0E3-5CFB-57BA261A4F6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8" t="10463" r="13952" b="2277"/>
          <a:stretch/>
        </p:blipFill>
        <p:spPr>
          <a:xfrm>
            <a:off x="6148826" y="3046816"/>
            <a:ext cx="1405170" cy="994526"/>
          </a:xfrm>
          <a:prstGeom prst="rect">
            <a:avLst/>
          </a:prstGeom>
        </p:spPr>
      </p:pic>
      <p:pic>
        <p:nvPicPr>
          <p:cNvPr id="19" name="Bildobjekt 18" descr="En bild som visar klädsel, utomhus, måne, mark&#10;&#10;Automatiskt genererad beskrivning">
            <a:extLst>
              <a:ext uri="{FF2B5EF4-FFF2-40B4-BE49-F238E27FC236}">
                <a16:creationId xmlns:a16="http://schemas.microsoft.com/office/drawing/2014/main" id="{23EDA6FD-4891-BB70-4AE1-8335A9139EB1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396" y="1916656"/>
            <a:ext cx="1410938" cy="1014645"/>
          </a:xfrm>
          <a:prstGeom prst="rect">
            <a:avLst/>
          </a:prstGeom>
        </p:spPr>
      </p:pic>
      <p:pic>
        <p:nvPicPr>
          <p:cNvPr id="21" name="Bildobjekt 20">
            <a:extLst>
              <a:ext uri="{FF2B5EF4-FFF2-40B4-BE49-F238E27FC236}">
                <a16:creationId xmlns:a16="http://schemas.microsoft.com/office/drawing/2014/main" id="{B534D151-49B7-1991-0070-9A4174F6B26D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892" y="3040819"/>
            <a:ext cx="1491316" cy="1000523"/>
          </a:xfrm>
          <a:prstGeom prst="rect">
            <a:avLst/>
          </a:prstGeom>
        </p:spPr>
      </p:pic>
      <p:pic>
        <p:nvPicPr>
          <p:cNvPr id="23" name="Bildobjekt 22" descr="En bild som visar Människoansikte, klädsel, person, person&#10;&#10;Automatiskt genererad beskrivning">
            <a:extLst>
              <a:ext uri="{FF2B5EF4-FFF2-40B4-BE49-F238E27FC236}">
                <a16:creationId xmlns:a16="http://schemas.microsoft.com/office/drawing/2014/main" id="{A07809C7-6F88-A240-DE7F-CA0A842E37B7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826" y="4175891"/>
            <a:ext cx="1401938" cy="1019052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CDDB6204-11F2-75FA-41E1-9CF07218BABA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380" y="1916656"/>
            <a:ext cx="1807484" cy="1014645"/>
          </a:xfrm>
          <a:prstGeom prst="rect">
            <a:avLst/>
          </a:prstGeom>
        </p:spPr>
      </p:pic>
      <p:pic>
        <p:nvPicPr>
          <p:cNvPr id="27" name="Bildobjekt 26" descr="En bild som visar text, inomhus, dator, person&#10;&#10;Automatiskt genererad beskrivning">
            <a:extLst>
              <a:ext uri="{FF2B5EF4-FFF2-40B4-BE49-F238E27FC236}">
                <a16:creationId xmlns:a16="http://schemas.microsoft.com/office/drawing/2014/main" id="{3B475F57-808E-FB7C-71EB-D326349B33D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r="8782"/>
          <a:stretch/>
        </p:blipFill>
        <p:spPr>
          <a:xfrm>
            <a:off x="7710892" y="4170220"/>
            <a:ext cx="1491317" cy="1013561"/>
          </a:xfrm>
          <a:prstGeom prst="rect">
            <a:avLst/>
          </a:prstGeom>
        </p:spPr>
      </p:pic>
      <p:pic>
        <p:nvPicPr>
          <p:cNvPr id="29" name="Bildobjekt 28" descr="En bild som visar pryl, Elektronisk enhet, person, elektronik&#10;&#10;Automatiskt genererad beskrivning">
            <a:extLst>
              <a:ext uri="{FF2B5EF4-FFF2-40B4-BE49-F238E27FC236}">
                <a16:creationId xmlns:a16="http://schemas.microsoft.com/office/drawing/2014/main" id="{8541030F-B639-17BA-CF53-E51BD30AC600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2" r="11625"/>
          <a:stretch/>
        </p:blipFill>
        <p:spPr>
          <a:xfrm>
            <a:off x="9354978" y="4172620"/>
            <a:ext cx="1480046" cy="1025593"/>
          </a:xfrm>
          <a:prstGeom prst="rect">
            <a:avLst/>
          </a:prstGeom>
        </p:spPr>
      </p:pic>
      <p:pic>
        <p:nvPicPr>
          <p:cNvPr id="31" name="Bildobjekt 30" descr="En bild som visar Människoansikte, person, slips, Officiell">
            <a:extLst>
              <a:ext uri="{FF2B5EF4-FFF2-40B4-BE49-F238E27FC236}">
                <a16:creationId xmlns:a16="http://schemas.microsoft.com/office/drawing/2014/main" id="{B2ACD6C5-EA0C-6D7B-64E9-44065466FF5C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60" y="5340129"/>
            <a:ext cx="1413429" cy="1003209"/>
          </a:xfrm>
          <a:prstGeom prst="rect">
            <a:avLst/>
          </a:prstGeom>
        </p:spPr>
      </p:pic>
      <p:pic>
        <p:nvPicPr>
          <p:cNvPr id="33" name="Bildobjekt 32" descr="En bild som visar person, Mobiltelefon, pryl, Portabel kommunikationsenhet">
            <a:extLst>
              <a:ext uri="{FF2B5EF4-FFF2-40B4-BE49-F238E27FC236}">
                <a16:creationId xmlns:a16="http://schemas.microsoft.com/office/drawing/2014/main" id="{16FF6C9D-2838-7447-2F4F-E32E9075B73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61"/>
          <a:stretch/>
        </p:blipFill>
        <p:spPr>
          <a:xfrm>
            <a:off x="9354978" y="5316454"/>
            <a:ext cx="1480046" cy="1013560"/>
          </a:xfrm>
          <a:prstGeom prst="rect">
            <a:avLst/>
          </a:prstGeom>
        </p:spPr>
      </p:pic>
      <p:sp>
        <p:nvSpPr>
          <p:cNvPr id="34" name="textruta 33">
            <a:extLst>
              <a:ext uri="{FF2B5EF4-FFF2-40B4-BE49-F238E27FC236}">
                <a16:creationId xmlns:a16="http://schemas.microsoft.com/office/drawing/2014/main" id="{2F64D41F-9129-A4F4-F194-E2247A265C38}"/>
              </a:ext>
            </a:extLst>
          </p:cNvPr>
          <p:cNvSpPr txBox="1"/>
          <p:nvPr/>
        </p:nvSpPr>
        <p:spPr>
          <a:xfrm>
            <a:off x="776218" y="2231741"/>
            <a:ext cx="17384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/>
              <a:t>BABY BOOMERS</a:t>
            </a:r>
          </a:p>
          <a:p>
            <a:r>
              <a:rPr lang="sv-SE" sz="1600" b="1"/>
              <a:t>Födda 1946-1964</a:t>
            </a:r>
          </a:p>
        </p:txBody>
      </p:sp>
      <p:sp>
        <p:nvSpPr>
          <p:cNvPr id="35" name="textruta 34">
            <a:extLst>
              <a:ext uri="{FF2B5EF4-FFF2-40B4-BE49-F238E27FC236}">
                <a16:creationId xmlns:a16="http://schemas.microsoft.com/office/drawing/2014/main" id="{CFA65ECC-38C8-B4EC-A2B0-3EE020326A8F}"/>
              </a:ext>
            </a:extLst>
          </p:cNvPr>
          <p:cNvSpPr txBox="1"/>
          <p:nvPr/>
        </p:nvSpPr>
        <p:spPr>
          <a:xfrm>
            <a:off x="776216" y="3344466"/>
            <a:ext cx="16521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/>
              <a:t>GEN X</a:t>
            </a:r>
          </a:p>
          <a:p>
            <a:r>
              <a:rPr lang="sv-SE" sz="1600" b="1"/>
              <a:t>Födda 1965-1980</a:t>
            </a:r>
          </a:p>
        </p:txBody>
      </p:sp>
      <p:sp>
        <p:nvSpPr>
          <p:cNvPr id="36" name="textruta 35">
            <a:extLst>
              <a:ext uri="{FF2B5EF4-FFF2-40B4-BE49-F238E27FC236}">
                <a16:creationId xmlns:a16="http://schemas.microsoft.com/office/drawing/2014/main" id="{C365C725-6B02-C345-F947-249110FA7EC0}"/>
              </a:ext>
            </a:extLst>
          </p:cNvPr>
          <p:cNvSpPr txBox="1"/>
          <p:nvPr/>
        </p:nvSpPr>
        <p:spPr>
          <a:xfrm>
            <a:off x="773737" y="4492335"/>
            <a:ext cx="16521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/>
              <a:t>MILLENNIALS</a:t>
            </a:r>
          </a:p>
          <a:p>
            <a:r>
              <a:rPr lang="sv-SE" sz="1600" b="1"/>
              <a:t>Födda 1981-1994</a:t>
            </a:r>
          </a:p>
        </p:txBody>
      </p:sp>
      <p:sp>
        <p:nvSpPr>
          <p:cNvPr id="37" name="textruta 36">
            <a:extLst>
              <a:ext uri="{FF2B5EF4-FFF2-40B4-BE49-F238E27FC236}">
                <a16:creationId xmlns:a16="http://schemas.microsoft.com/office/drawing/2014/main" id="{7ED2D83B-531E-57D9-B977-EE998EACD739}"/>
              </a:ext>
            </a:extLst>
          </p:cNvPr>
          <p:cNvSpPr txBox="1"/>
          <p:nvPr/>
        </p:nvSpPr>
        <p:spPr>
          <a:xfrm>
            <a:off x="784232" y="5627174"/>
            <a:ext cx="16521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/>
              <a:t>GEN Z</a:t>
            </a:r>
          </a:p>
          <a:p>
            <a:r>
              <a:rPr lang="sv-SE" sz="1600" b="1"/>
              <a:t>Födda 1995-2010</a:t>
            </a:r>
          </a:p>
        </p:txBody>
      </p:sp>
      <p:pic>
        <p:nvPicPr>
          <p:cNvPr id="41" name="Bildobjekt 40" descr="En bild som visar klädsel, person, Människoansikte, mikrofon">
            <a:extLst>
              <a:ext uri="{FF2B5EF4-FFF2-40B4-BE49-F238E27FC236}">
                <a16:creationId xmlns:a16="http://schemas.microsoft.com/office/drawing/2014/main" id="{C2B2BD6E-6BAE-DA87-3E6A-E70920B26D0E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4"/>
          <a:stretch>
            <a:fillRect/>
          </a:stretch>
        </p:blipFill>
        <p:spPr>
          <a:xfrm>
            <a:off x="6162494" y="5334953"/>
            <a:ext cx="1383466" cy="994526"/>
          </a:xfrm>
          <a:prstGeom prst="rect">
            <a:avLst/>
          </a:prstGeom>
        </p:spPr>
      </p:pic>
      <p:sp>
        <p:nvSpPr>
          <p:cNvPr id="42" name="textruta 41">
            <a:extLst>
              <a:ext uri="{FF2B5EF4-FFF2-40B4-BE49-F238E27FC236}">
                <a16:creationId xmlns:a16="http://schemas.microsoft.com/office/drawing/2014/main" id="{670748A4-DBFD-AE53-4512-F0474488C9E4}"/>
              </a:ext>
            </a:extLst>
          </p:cNvPr>
          <p:cNvSpPr txBox="1"/>
          <p:nvPr/>
        </p:nvSpPr>
        <p:spPr>
          <a:xfrm>
            <a:off x="784232" y="1039256"/>
            <a:ext cx="16521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b="1"/>
              <a:t>TYSTA GEN.</a:t>
            </a:r>
          </a:p>
          <a:p>
            <a:r>
              <a:rPr lang="sv-SE" sz="1600" b="1"/>
              <a:t>Födda 1927-1945</a:t>
            </a:r>
          </a:p>
        </p:txBody>
      </p:sp>
      <p:pic>
        <p:nvPicPr>
          <p:cNvPr id="44" name="Bildobjekt 43" descr="En bild som visar utomhus, himmel, klädsel, person">
            <a:extLst>
              <a:ext uri="{FF2B5EF4-FFF2-40B4-BE49-F238E27FC236}">
                <a16:creationId xmlns:a16="http://schemas.microsoft.com/office/drawing/2014/main" id="{46F306E9-89ED-FC29-EF6E-EAD1F9F5EF4D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7"/>
          <a:stretch/>
        </p:blipFill>
        <p:spPr>
          <a:xfrm>
            <a:off x="2622380" y="781022"/>
            <a:ext cx="1805308" cy="1026116"/>
          </a:xfrm>
          <a:prstGeom prst="rect">
            <a:avLst/>
          </a:prstGeom>
        </p:spPr>
      </p:pic>
      <p:pic>
        <p:nvPicPr>
          <p:cNvPr id="3" name="Bildobjekt 2" descr="En bild som visar himmel, utomhus, person, klädsel">
            <a:extLst>
              <a:ext uri="{FF2B5EF4-FFF2-40B4-BE49-F238E27FC236}">
                <a16:creationId xmlns:a16="http://schemas.microsoft.com/office/drawing/2014/main" id="{60547158-C6C6-5C1A-52C5-AFF45C59BBF0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8"/>
          <a:stretch/>
        </p:blipFill>
        <p:spPr>
          <a:xfrm>
            <a:off x="6140422" y="1914389"/>
            <a:ext cx="1406064" cy="1016912"/>
          </a:xfrm>
          <a:prstGeom prst="rect">
            <a:avLst/>
          </a:prstGeom>
        </p:spPr>
      </p:pic>
      <p:pic>
        <p:nvPicPr>
          <p:cNvPr id="6" name="Bildobjekt 5" descr="En bild som visar klädsel, person, Människoansikte, inomhus">
            <a:extLst>
              <a:ext uri="{FF2B5EF4-FFF2-40B4-BE49-F238E27FC236}">
                <a16:creationId xmlns:a16="http://schemas.microsoft.com/office/drawing/2014/main" id="{D68F1656-CFF3-6B82-9AD7-153BC5A21EB0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" r="4003"/>
          <a:stretch/>
        </p:blipFill>
        <p:spPr>
          <a:xfrm>
            <a:off x="9354978" y="782887"/>
            <a:ext cx="1480046" cy="1024251"/>
          </a:xfrm>
          <a:prstGeom prst="rect">
            <a:avLst/>
          </a:prstGeom>
        </p:spPr>
      </p:pic>
      <p:pic>
        <p:nvPicPr>
          <p:cNvPr id="4" name="Bildobjekt 3" descr="En bild som visar klädsel, byggnad, utomhus, person">
            <a:extLst>
              <a:ext uri="{FF2B5EF4-FFF2-40B4-BE49-F238E27FC236}">
                <a16:creationId xmlns:a16="http://schemas.microsoft.com/office/drawing/2014/main" id="{8FD86187-2733-D1AC-EF27-251FA3923914}"/>
              </a:ext>
            </a:extLst>
          </p:cNvPr>
          <p:cNvPicPr>
            <a:picLocks noChangeAspect="1"/>
          </p:cNvPicPr>
          <p:nvPr/>
        </p:nvPicPr>
        <p:blipFill>
          <a:blip r:embed="rId2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" r="2611" b="10275"/>
          <a:stretch>
            <a:fillRect/>
          </a:stretch>
        </p:blipFill>
        <p:spPr>
          <a:xfrm>
            <a:off x="6139896" y="781021"/>
            <a:ext cx="1406064" cy="1024251"/>
          </a:xfrm>
          <a:prstGeom prst="rect">
            <a:avLst/>
          </a:prstGeom>
        </p:spPr>
      </p:pic>
      <p:pic>
        <p:nvPicPr>
          <p:cNvPr id="10" name="Bildobjekt 9" descr="En bild som visar text, inomhus, person, Skärmenhet">
            <a:extLst>
              <a:ext uri="{FF2B5EF4-FFF2-40B4-BE49-F238E27FC236}">
                <a16:creationId xmlns:a16="http://schemas.microsoft.com/office/drawing/2014/main" id="{B0C40A61-EA4C-2340-354F-6F90D179D311}"/>
              </a:ext>
            </a:extLst>
          </p:cNvPr>
          <p:cNvPicPr>
            <a:picLocks noChangeAspect="1"/>
          </p:cNvPicPr>
          <p:nvPr/>
        </p:nvPicPr>
        <p:blipFill>
          <a:blip r:embed="rId22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0"/>
          <a:stretch>
            <a:fillRect/>
          </a:stretch>
        </p:blipFill>
        <p:spPr>
          <a:xfrm>
            <a:off x="7708265" y="5319486"/>
            <a:ext cx="1493943" cy="1013500"/>
          </a:xfrm>
          <a:prstGeom prst="rect">
            <a:avLst/>
          </a:prstGeom>
        </p:spPr>
      </p:pic>
      <p:pic>
        <p:nvPicPr>
          <p:cNvPr id="8" name="Bildobjekt 7" descr="En bild som visar person, klädsel, Människoansikte, passagerare">
            <a:extLst>
              <a:ext uri="{FF2B5EF4-FFF2-40B4-BE49-F238E27FC236}">
                <a16:creationId xmlns:a16="http://schemas.microsoft.com/office/drawing/2014/main" id="{D0BACEAC-05AE-08EF-8DAD-E10A3AF893BE}"/>
              </a:ext>
            </a:extLst>
          </p:cNvPr>
          <p:cNvPicPr>
            <a:picLocks noChangeAspect="1"/>
          </p:cNvPicPr>
          <p:nvPr/>
        </p:nvPicPr>
        <p:blipFill>
          <a:blip r:embed="rId23">
            <a:duotone>
              <a:prstClr val="black"/>
              <a:schemeClr val="accent4">
                <a:lumMod val="60000"/>
                <a:lumOff val="4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9"/>
          <a:stretch>
            <a:fillRect/>
          </a:stretch>
        </p:blipFill>
        <p:spPr>
          <a:xfrm>
            <a:off x="2617020" y="5340129"/>
            <a:ext cx="1801886" cy="1003209"/>
          </a:xfrm>
          <a:prstGeom prst="rect">
            <a:avLst/>
          </a:prstGeom>
        </p:spPr>
      </p:pic>
      <p:pic>
        <p:nvPicPr>
          <p:cNvPr id="14" name="Bildobjekt 13" descr="En bild som visar himmel, utomhus, moln, förorening">
            <a:extLst>
              <a:ext uri="{FF2B5EF4-FFF2-40B4-BE49-F238E27FC236}">
                <a16:creationId xmlns:a16="http://schemas.microsoft.com/office/drawing/2014/main" id="{37A18D06-048D-8770-AC0A-661723D665FB}"/>
              </a:ext>
            </a:extLst>
          </p:cNvPr>
          <p:cNvPicPr>
            <a:picLocks noChangeAspect="1"/>
          </p:cNvPicPr>
          <p:nvPr/>
        </p:nvPicPr>
        <p:blipFill>
          <a:blip r:embed="rId2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" r="3116"/>
          <a:stretch>
            <a:fillRect/>
          </a:stretch>
        </p:blipFill>
        <p:spPr>
          <a:xfrm>
            <a:off x="4582628" y="4181562"/>
            <a:ext cx="1413429" cy="1007890"/>
          </a:xfrm>
          <a:prstGeom prst="rect">
            <a:avLst/>
          </a:prstGeom>
        </p:spPr>
      </p:pic>
      <p:pic>
        <p:nvPicPr>
          <p:cNvPr id="18" name="Bildobjekt 17" descr="En bild som visar klädsel, musik, musikinstrument, person">
            <a:extLst>
              <a:ext uri="{FF2B5EF4-FFF2-40B4-BE49-F238E27FC236}">
                <a16:creationId xmlns:a16="http://schemas.microsoft.com/office/drawing/2014/main" id="{E3308590-E993-B039-FFC8-7673FBD5F497}"/>
              </a:ext>
            </a:extLst>
          </p:cNvPr>
          <p:cNvPicPr>
            <a:picLocks noChangeAspect="1"/>
          </p:cNvPicPr>
          <p:nvPr/>
        </p:nvPicPr>
        <p:blipFill>
          <a:blip r:embed="rId2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66"/>
          <a:stretch>
            <a:fillRect/>
          </a:stretch>
        </p:blipFill>
        <p:spPr>
          <a:xfrm>
            <a:off x="7708265" y="1914389"/>
            <a:ext cx="1499750" cy="1026116"/>
          </a:xfrm>
          <a:prstGeom prst="rect">
            <a:avLst/>
          </a:prstGeom>
        </p:spPr>
      </p:pic>
      <p:pic>
        <p:nvPicPr>
          <p:cNvPr id="22" name="Bildobjekt 21" descr="En bild som visar utomhus, person, himmel, hjul">
            <a:extLst>
              <a:ext uri="{FF2B5EF4-FFF2-40B4-BE49-F238E27FC236}">
                <a16:creationId xmlns:a16="http://schemas.microsoft.com/office/drawing/2014/main" id="{66FE1BAE-70F2-AB8D-E9B0-B8332C8964B6}"/>
              </a:ext>
            </a:extLst>
          </p:cNvPr>
          <p:cNvPicPr>
            <a:picLocks noChangeAspect="1"/>
          </p:cNvPicPr>
          <p:nvPr/>
        </p:nvPicPr>
        <p:blipFill>
          <a:blip r:embed="rId2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r="7275"/>
          <a:stretch>
            <a:fillRect/>
          </a:stretch>
        </p:blipFill>
        <p:spPr>
          <a:xfrm>
            <a:off x="7708265" y="781021"/>
            <a:ext cx="1493943" cy="1024251"/>
          </a:xfrm>
          <a:prstGeom prst="rect">
            <a:avLst/>
          </a:prstGeom>
        </p:spPr>
      </p:pic>
      <p:pic>
        <p:nvPicPr>
          <p:cNvPr id="26" name="Bildobjekt 25" descr="En bild som visar fabrik, byggnad, svart och vit, Fordonsdelar">
            <a:extLst>
              <a:ext uri="{FF2B5EF4-FFF2-40B4-BE49-F238E27FC236}">
                <a16:creationId xmlns:a16="http://schemas.microsoft.com/office/drawing/2014/main" id="{6A691DD9-3F11-03C4-C11C-325A9502B139}"/>
              </a:ext>
            </a:extLst>
          </p:cNvPr>
          <p:cNvPicPr>
            <a:picLocks noChangeAspect="1"/>
          </p:cNvPicPr>
          <p:nvPr/>
        </p:nvPicPr>
        <p:blipFill>
          <a:blip r:embed="rId2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r="15418"/>
          <a:stretch>
            <a:fillRect/>
          </a:stretch>
        </p:blipFill>
        <p:spPr>
          <a:xfrm>
            <a:off x="4589396" y="781021"/>
            <a:ext cx="1406065" cy="102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46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 dirty="0"/>
              <a:t>Nästan alla har tillgång till bredband i hemmet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Bildobjekt 5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92E8A4AD-7CB0-0DDA-AF33-85723E784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7" name="Platshållare för innehåll 6">
            <a:extLst>
              <a:ext uri="{FF2B5EF4-FFF2-40B4-BE49-F238E27FC236}">
                <a16:creationId xmlns:a16="http://schemas.microsoft.com/office/drawing/2014/main" id="{8B34518D-9E7C-95AF-D0EF-254974A71E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27133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Pratbubbla: rektangel med rundade hörn 7">
            <a:extLst>
              <a:ext uri="{FF2B5EF4-FFF2-40B4-BE49-F238E27FC236}">
                <a16:creationId xmlns:a16="http://schemas.microsoft.com/office/drawing/2014/main" id="{2F82EDB9-891A-D7D9-CA15-37DEB4125ADA}"/>
              </a:ext>
            </a:extLst>
          </p:cNvPr>
          <p:cNvSpPr/>
          <p:nvPr/>
        </p:nvSpPr>
        <p:spPr>
          <a:xfrm>
            <a:off x="9509511" y="3683669"/>
            <a:ext cx="1680755" cy="1015865"/>
          </a:xfrm>
          <a:prstGeom prst="wedgeRoundRectCallout">
            <a:avLst>
              <a:gd name="adj1" fmla="val -55042"/>
              <a:gd name="adj2" fmla="val 77481"/>
              <a:gd name="adj3" fmla="val 16667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/>
              <a:t>Gen </a:t>
            </a:r>
            <a:r>
              <a:rPr lang="sv-SE" err="1"/>
              <a:t>Alpha</a:t>
            </a:r>
            <a:r>
              <a:rPr lang="sv-SE"/>
              <a:t> bor fortfarande hemma.</a:t>
            </a:r>
          </a:p>
        </p:txBody>
      </p:sp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5CF18084-F25F-BA6B-96EA-3FF040FD60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3A2440A0-EA82-E968-001F-ED14AB45906E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234182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084D20B-2FCD-C6FA-5101-2C7154183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Alltid smartphone, dator något oftare än TV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48FE5D52-886F-2689-1CB0-8EF2C0267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7" name="Diagram 8">
            <a:extLst>
              <a:ext uri="{FF2B5EF4-FFF2-40B4-BE49-F238E27FC236}">
                <a16:creationId xmlns:a16="http://schemas.microsoft.com/office/drawing/2014/main" id="{02FEBB5F-9071-D57C-5062-7ED8A34227B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0113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Pratbubbla: rektangel 7">
            <a:extLst>
              <a:ext uri="{FF2B5EF4-FFF2-40B4-BE49-F238E27FC236}">
                <a16:creationId xmlns:a16="http://schemas.microsoft.com/office/drawing/2014/main" id="{D5CF322F-529B-020C-F522-78E2C6DDA22A}"/>
              </a:ext>
            </a:extLst>
          </p:cNvPr>
          <p:cNvSpPr/>
          <p:nvPr/>
        </p:nvSpPr>
        <p:spPr>
          <a:xfrm>
            <a:off x="6778113" y="4386890"/>
            <a:ext cx="1606650" cy="955834"/>
          </a:xfrm>
          <a:prstGeom prst="wedgeRectCallout">
            <a:avLst>
              <a:gd name="adj1" fmla="val 30254"/>
              <a:gd name="adj2" fmla="val -67693"/>
            </a:avLst>
          </a:prstGeom>
          <a:solidFill>
            <a:schemeClr val="accent4">
              <a:alpha val="8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v-SE" sz="1600" dirty="0">
                <a:solidFill>
                  <a:schemeClr val="bg1"/>
                </a:solidFill>
              </a:rPr>
              <a:t>Surfplattan prioriteras bort bland 20 år +</a:t>
            </a:r>
          </a:p>
        </p:txBody>
      </p:sp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B07C77FA-EE66-2650-0B39-40D63FBFCC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9F55776D-8EC3-04B1-030F-FC7E7A057D98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1241684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084D20B-2FCD-C6FA-5101-2C7154183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TV-skärmen är trots allt vanlig i Gen Z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48FE5D52-886F-2689-1CB0-8EF2C0267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11" name="Diagram 8">
            <a:extLst>
              <a:ext uri="{FF2B5EF4-FFF2-40B4-BE49-F238E27FC236}">
                <a16:creationId xmlns:a16="http://schemas.microsoft.com/office/drawing/2014/main" id="{8DD4A14F-C345-C941-DD31-A7E663BA1C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746301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22753009-6292-620B-19BE-8B00505ED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095D5B0E-B494-B088-8C53-0F8B23B9FE1F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2197837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Många i Gen Z har också en TV-operatör</a:t>
            </a:r>
            <a:endParaRPr lang="sv-SE" sz="4000" i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7" name="Platshållare för innehåll 6">
            <a:extLst>
              <a:ext uri="{FF2B5EF4-FFF2-40B4-BE49-F238E27FC236}">
                <a16:creationId xmlns:a16="http://schemas.microsoft.com/office/drawing/2014/main" id="{7AE27D74-3D03-009F-7F61-C5808F1626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694060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ktangel 8">
            <a:extLst>
              <a:ext uri="{FF2B5EF4-FFF2-40B4-BE49-F238E27FC236}">
                <a16:creationId xmlns:a16="http://schemas.microsoft.com/office/drawing/2014/main" id="{DA53AA95-1B60-4074-A89A-370AF41BCC3D}"/>
              </a:ext>
            </a:extLst>
          </p:cNvPr>
          <p:cNvSpPr/>
          <p:nvPr/>
        </p:nvSpPr>
        <p:spPr>
          <a:xfrm>
            <a:off x="7003806" y="2257408"/>
            <a:ext cx="1336953" cy="3487771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sv-SE"/>
          </a:p>
        </p:txBody>
      </p:sp>
      <p:sp>
        <p:nvSpPr>
          <p:cNvPr id="8" name="Pratbubbla: rektangel 7">
            <a:extLst>
              <a:ext uri="{FF2B5EF4-FFF2-40B4-BE49-F238E27FC236}">
                <a16:creationId xmlns:a16="http://schemas.microsoft.com/office/drawing/2014/main" id="{E3FD1B3B-08ED-418F-00E3-1C9308C06CAC}"/>
              </a:ext>
            </a:extLst>
          </p:cNvPr>
          <p:cNvSpPr/>
          <p:nvPr/>
        </p:nvSpPr>
        <p:spPr>
          <a:xfrm>
            <a:off x="6231636" y="3905501"/>
            <a:ext cx="2914650" cy="1308591"/>
          </a:xfrm>
          <a:prstGeom prst="wedgeRectCallout">
            <a:avLst>
              <a:gd name="adj1" fmla="val 4750"/>
              <a:gd name="adj2" fmla="val -83365"/>
            </a:avLst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1600" dirty="0"/>
              <a:t>De som bor själva väljer bort TV-operatör i högre grad,</a:t>
            </a:r>
          </a:p>
          <a:p>
            <a:pPr algn="ctr"/>
            <a:r>
              <a:rPr lang="sv-SE" sz="1600" dirty="0"/>
              <a:t>60-70% av dem som flyttat hemifrån har både och.</a:t>
            </a:r>
          </a:p>
        </p:txBody>
      </p:sp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3868B404-B42E-E279-7DE2-13D5A132A4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4ADF8711-14EC-D257-0759-CDE232199EDA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3623123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lang="sv-SE" sz="4000"/>
              <a:t>Främst har man dock streamingtjänster</a:t>
            </a:r>
            <a:endParaRPr lang="sv-SE" sz="4000" i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10" name="Platshållare för innehåll 9">
            <a:extLst>
              <a:ext uri="{FF2B5EF4-FFF2-40B4-BE49-F238E27FC236}">
                <a16:creationId xmlns:a16="http://schemas.microsoft.com/office/drawing/2014/main" id="{3C341760-05F1-A77A-347E-3576C89D2C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33354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DC977F1F-3F5F-CC7C-C9A5-7F73C0215B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3819016E-AB3C-163C-A8D8-0F709B22DA9F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76282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D1A2CED-DA9B-4CCF-8215-CFC65FE71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62DFC44-A40C-4573-9230-B3EDB3EC8E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260019"/>
            <a:ext cx="11167447" cy="5933012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78D3F43-41F9-8691-FC6B-E9F7A7F4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09521"/>
            <a:ext cx="10232136" cy="1014984"/>
          </a:xfrm>
        </p:spPr>
        <p:txBody>
          <a:bodyPr>
            <a:normAutofit/>
          </a:bodyPr>
          <a:lstStyle/>
          <a:p>
            <a:r>
              <a:rPr kumimoji="0" lang="sv-SE" sz="4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Gen Z använder samma tjänster som alla</a:t>
            </a:r>
            <a:endParaRPr lang="sv-SE" sz="4000" i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589D35-CF9F-4DE9-A792-8571A09E9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658327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Bildobjekt 2" descr="En bild som visar Teckensnitt, Grafik, logotyp, grafisk design&#10;&#10;Automatiskt genererad beskrivning">
            <a:extLst>
              <a:ext uri="{FF2B5EF4-FFF2-40B4-BE49-F238E27FC236}">
                <a16:creationId xmlns:a16="http://schemas.microsoft.com/office/drawing/2014/main" id="{1A81EA94-6422-EE26-5F98-AF3955B1F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676" y="6439447"/>
            <a:ext cx="1315822" cy="322783"/>
          </a:xfrm>
          <a:prstGeom prst="rect">
            <a:avLst/>
          </a:prstGeom>
        </p:spPr>
      </p:pic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7745CDB1-A7D0-F5B3-45CD-5D498F5CD4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765620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Bild 3" descr="Dokument med hel fyllning">
            <a:extLst>
              <a:ext uri="{FF2B5EF4-FFF2-40B4-BE49-F238E27FC236}">
                <a16:creationId xmlns:a16="http://schemas.microsoft.com/office/drawing/2014/main" id="{FF27C6E5-3451-FDA0-F6BF-E273BB5E3D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2724" y="260019"/>
            <a:ext cx="631002" cy="631002"/>
          </a:xfrm>
          <a:prstGeom prst="rect">
            <a:avLst/>
          </a:prstGeom>
        </p:spPr>
      </p:pic>
      <p:sp>
        <p:nvSpPr>
          <p:cNvPr id="5" name="textruta 4">
            <a:extLst>
              <a:ext uri="{FF2B5EF4-FFF2-40B4-BE49-F238E27FC236}">
                <a16:creationId xmlns:a16="http://schemas.microsoft.com/office/drawing/2014/main" id="{1051DA82-6478-E3E2-9E5F-AAFDA54248E3}"/>
              </a:ext>
            </a:extLst>
          </p:cNvPr>
          <p:cNvSpPr txBox="1"/>
          <p:nvPr/>
        </p:nvSpPr>
        <p:spPr>
          <a:xfrm>
            <a:off x="10879667" y="6861"/>
            <a:ext cx="1126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Trend &amp; Tema</a:t>
            </a:r>
          </a:p>
        </p:txBody>
      </p:sp>
    </p:spTree>
    <p:extLst>
      <p:ext uri="{BB962C8B-B14F-4D97-AF65-F5344CB8AC3E}">
        <p14:creationId xmlns:p14="http://schemas.microsoft.com/office/powerpoint/2010/main" val="2090246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npassad formgivning">
  <a:themeElements>
    <a:clrScheme name="MMS färger">
      <a:dk1>
        <a:sysClr val="windowText" lastClr="000000"/>
      </a:dk1>
      <a:lt1>
        <a:sysClr val="window" lastClr="FFFFFF"/>
      </a:lt1>
      <a:dk2>
        <a:srgbClr val="1A8ECD"/>
      </a:dk2>
      <a:lt2>
        <a:srgbClr val="EEECE1"/>
      </a:lt2>
      <a:accent1>
        <a:srgbClr val="0A5393"/>
      </a:accent1>
      <a:accent2>
        <a:srgbClr val="1A8ECD"/>
      </a:accent2>
      <a:accent3>
        <a:srgbClr val="F39300"/>
      </a:accent3>
      <a:accent4>
        <a:srgbClr val="12902E"/>
      </a:accent4>
      <a:accent5>
        <a:srgbClr val="52116E"/>
      </a:accent5>
      <a:accent6>
        <a:srgbClr val="008867"/>
      </a:accent6>
      <a:hlink>
        <a:srgbClr val="063863"/>
      </a:hlink>
      <a:folHlink>
        <a:srgbClr val="39144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2A06FB4540D584A895A9D3D8526CA79" ma:contentTypeVersion="6" ma:contentTypeDescription="Skapa ett nytt dokument." ma:contentTypeScope="" ma:versionID="2d12259bf73f1856e5964ba0db7d5e26">
  <xsd:schema xmlns:xsd="http://www.w3.org/2001/XMLSchema" xmlns:xs="http://www.w3.org/2001/XMLSchema" xmlns:p="http://schemas.microsoft.com/office/2006/metadata/properties" xmlns:ns2="2175d009-c6ca-41f8-b814-2e7d671b6e7c" xmlns:ns3="7147b44c-7151-4f39-b77f-6137224d27ef" targetNamespace="http://schemas.microsoft.com/office/2006/metadata/properties" ma:root="true" ma:fieldsID="23a8da08a879328a5a311c284064da54" ns2:_="" ns3:_="">
    <xsd:import namespace="2175d009-c6ca-41f8-b814-2e7d671b6e7c"/>
    <xsd:import namespace="7147b44c-7151-4f39-b77f-6137224d27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5d009-c6ca-41f8-b814-2e7d671b6e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47b44c-7151-4f39-b77f-6137224d27e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67725D-9578-4866-9FC7-A93140C017B9}">
  <ds:schemaRefs>
    <ds:schemaRef ds:uri="2175d009-c6ca-41f8-b814-2e7d671b6e7c"/>
    <ds:schemaRef ds:uri="7147b44c-7151-4f39-b77f-6137224d27e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C92E31C-8571-4A7D-A013-171A5CCAC4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28AACF2-9CF8-4A30-B1C1-7AC284B55B9D}">
  <ds:schemaRefs>
    <ds:schemaRef ds:uri="2175d009-c6ca-41f8-b814-2e7d671b6e7c"/>
    <ds:schemaRef ds:uri="7147b44c-7151-4f39-b77f-6137224d27e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979</Words>
  <Application>Microsoft Macintosh PowerPoint</Application>
  <PresentationFormat>Bredbild</PresentationFormat>
  <Paragraphs>201</Paragraphs>
  <Slides>22</Slides>
  <Notes>19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7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22</vt:i4>
      </vt:variant>
    </vt:vector>
  </HeadingPairs>
  <TitlesOfParts>
    <vt:vector size="31" baseType="lpstr">
      <vt:lpstr>Meiryo</vt:lpstr>
      <vt:lpstr>Arial</vt:lpstr>
      <vt:lpstr>Calibri</vt:lpstr>
      <vt:lpstr>Calibri Light</vt:lpstr>
      <vt:lpstr>Helvetica</vt:lpstr>
      <vt:lpstr>Helvetica Light</vt:lpstr>
      <vt:lpstr>Inter</vt:lpstr>
      <vt:lpstr>Office-tema</vt:lpstr>
      <vt:lpstr>1_Anpassad formgivning</vt:lpstr>
      <vt:lpstr>Gen Z</vt:lpstr>
      <vt:lpstr> Gen Z är 1,8 miljoner individer.  🌍 Födda 1995–2010 – alltid uppkopplade 🔀 Växlar sömlöst mellan skärmar – Follows the content ⏱️  Gillar kortformat och interaktivitet  🎥  Innehåll viktigare än form – Autencitet, men video first </vt:lpstr>
      <vt:lpstr>PowerPoint-presentation</vt:lpstr>
      <vt:lpstr>Nästan alla har tillgång till bredband i hemmet</vt:lpstr>
      <vt:lpstr>Alltid smartphone, dator något oftare än TV</vt:lpstr>
      <vt:lpstr>TV-skärmen är trots allt vanlig i Gen Z</vt:lpstr>
      <vt:lpstr>Många i Gen Z har också en TV-operatör</vt:lpstr>
      <vt:lpstr>Främst har man dock streamingtjänster</vt:lpstr>
      <vt:lpstr>Gen Z använder samma tjänster som alla</vt:lpstr>
      <vt:lpstr>Total videokonsumtion i hemmet – alla plattformar</vt:lpstr>
      <vt:lpstr>Dagliga räckvidder och tittartider i hemmet</vt:lpstr>
      <vt:lpstr> YouTube, Meta, Snap och TikTok når flest i Gen Z</vt:lpstr>
      <vt:lpstr>Mest tid på YouTube</vt:lpstr>
      <vt:lpstr>Gen Z spenderar mycket tid tjänsterna de tittar</vt:lpstr>
      <vt:lpstr>Gen Z spenderar mycket tid på YouTube och Social Video</vt:lpstr>
      <vt:lpstr> </vt:lpstr>
      <vt:lpstr> </vt:lpstr>
      <vt:lpstr>Topplistorna står sig lika över generationsgränserna men programmen har betydligt lägre räckvidder i yngre generationer</vt:lpstr>
      <vt:lpstr>Förrädarna - premiäravsnittet 24 april 2025</vt:lpstr>
      <vt:lpstr>Förrädarna - premiäravsnittet 24 april 2025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MMS Akademi</dc:title>
  <dc:creator>Karina Malmsten</dc:creator>
  <cp:lastModifiedBy>Mathias Dahlström</cp:lastModifiedBy>
  <cp:revision>12</cp:revision>
  <cp:lastPrinted>2025-02-05T12:53:51Z</cp:lastPrinted>
  <dcterms:created xsi:type="dcterms:W3CDTF">2024-10-22T13:47:41Z</dcterms:created>
  <dcterms:modified xsi:type="dcterms:W3CDTF">2025-08-27T16:54:19Z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0x01010012A06FB4540D584A895A9D3D8526CA79</vt:lpwstr>
  </property>
</Properties>
</file>